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9" r:id="rId1"/>
  </p:sldMasterIdLst>
  <p:notesMasterIdLst>
    <p:notesMasterId r:id="rId15"/>
  </p:notesMasterIdLst>
  <p:sldIdLst>
    <p:sldId id="269" r:id="rId2"/>
    <p:sldId id="256" r:id="rId3"/>
    <p:sldId id="270" r:id="rId4"/>
    <p:sldId id="258" r:id="rId5"/>
    <p:sldId id="257" r:id="rId6"/>
    <p:sldId id="259" r:id="rId7"/>
    <p:sldId id="262" r:id="rId8"/>
    <p:sldId id="263" r:id="rId9"/>
    <p:sldId id="261" r:id="rId10"/>
    <p:sldId id="265" r:id="rId11"/>
    <p:sldId id="268" r:id="rId12"/>
    <p:sldId id="266" r:id="rId13"/>
    <p:sldId id="267" r:id="rId14"/>
  </p:sldIdLst>
  <p:sldSz cx="12192000" cy="6858000"/>
  <p:notesSz cx="7099300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F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31"/>
    <p:restoredTop sz="94631"/>
  </p:normalViewPr>
  <p:slideViewPr>
    <p:cSldViewPr snapToGrid="0" snapToObjects="1">
      <p:cViewPr varScale="1">
        <p:scale>
          <a:sx n="76" d="100"/>
          <a:sy n="76" d="100"/>
        </p:scale>
        <p:origin x="114" y="6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1D73048-3D26-FC43-A02E-95D1E075744F}" type="doc">
      <dgm:prSet loTypeId="urn:microsoft.com/office/officeart/2005/8/layout/arrow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301CCDB2-07FA-2547-A306-4429982E9401}">
      <dgm:prSet phldrT="[Testo]" custT="1"/>
      <dgm:spPr/>
      <dgm:t>
        <a:bodyPr/>
        <a:lstStyle/>
        <a:p>
          <a:pPr algn="just"/>
          <a:r>
            <a:rPr lang="en-US" sz="1200" b="1" dirty="0">
              <a:solidFill>
                <a:srgbClr val="003F77"/>
              </a:solidFill>
            </a:rPr>
            <a:t>1999: </a:t>
          </a:r>
          <a:r>
            <a:rPr lang="en-US" sz="1200" dirty="0">
              <a:solidFill>
                <a:srgbClr val="003F77"/>
              </a:solidFill>
            </a:rPr>
            <a:t>the </a:t>
          </a:r>
          <a:r>
            <a:rPr lang="en-US" sz="1200" noProof="0" dirty="0">
              <a:solidFill>
                <a:srgbClr val="003F77"/>
              </a:solidFill>
            </a:rPr>
            <a:t>individual</a:t>
          </a:r>
          <a:r>
            <a:rPr lang="en-US" sz="1200" dirty="0">
              <a:solidFill>
                <a:srgbClr val="003F77"/>
              </a:solidFill>
            </a:rPr>
            <a:t> Firm was moved to an Association of Professionals</a:t>
          </a:r>
        </a:p>
      </dgm:t>
    </dgm:pt>
    <dgm:pt modelId="{C618EEAD-DA94-4F48-8C02-144710212DFB}" type="parTrans" cxnId="{E37002B2-9048-3D4E-B5AE-22208485CCA6}">
      <dgm:prSet/>
      <dgm:spPr/>
      <dgm:t>
        <a:bodyPr/>
        <a:lstStyle/>
        <a:p>
          <a:endParaRPr lang="it-IT"/>
        </a:p>
      </dgm:t>
    </dgm:pt>
    <dgm:pt modelId="{38375F08-80F9-D148-93E2-883648239720}" type="sibTrans" cxnId="{E37002B2-9048-3D4E-B5AE-22208485CCA6}">
      <dgm:prSet/>
      <dgm:spPr/>
      <dgm:t>
        <a:bodyPr/>
        <a:lstStyle/>
        <a:p>
          <a:endParaRPr lang="it-IT"/>
        </a:p>
      </dgm:t>
    </dgm:pt>
    <dgm:pt modelId="{EEFBB293-CFEA-4F4A-95D1-48CF816D1F8F}">
      <dgm:prSet phldrT="[Testo]" custT="1"/>
      <dgm:spPr/>
      <dgm:t>
        <a:bodyPr/>
        <a:lstStyle/>
        <a:p>
          <a:pPr algn="just"/>
          <a:r>
            <a:rPr lang="en-US" sz="1200" b="1" noProof="0" dirty="0">
              <a:solidFill>
                <a:srgbClr val="003F77"/>
              </a:solidFill>
            </a:rPr>
            <a:t>2002:</a:t>
          </a:r>
          <a:r>
            <a:rPr lang="en-US" sz="1200" b="1" baseline="0" noProof="0" dirty="0">
              <a:solidFill>
                <a:srgbClr val="003F77"/>
              </a:solidFill>
            </a:rPr>
            <a:t> </a:t>
          </a:r>
          <a:r>
            <a:rPr lang="en-US" sz="1200" baseline="0" noProof="0" dirty="0">
              <a:solidFill>
                <a:srgbClr val="003F77"/>
              </a:solidFill>
            </a:rPr>
            <a:t>The Practice </a:t>
          </a:r>
          <a:r>
            <a:rPr lang="en-US" sz="1200" baseline="0" noProof="0">
              <a:solidFill>
                <a:srgbClr val="003F77"/>
              </a:solidFill>
            </a:rPr>
            <a:t>joined its </a:t>
          </a:r>
          <a:r>
            <a:rPr lang="en-US" sz="1200" baseline="0" noProof="0" dirty="0">
              <a:solidFill>
                <a:srgbClr val="003F77"/>
              </a:solidFill>
            </a:rPr>
            <a:t>first International Association</a:t>
          </a:r>
          <a:endParaRPr lang="en-US" sz="1200" noProof="0" dirty="0">
            <a:solidFill>
              <a:srgbClr val="003F77"/>
            </a:solidFill>
          </a:endParaRPr>
        </a:p>
      </dgm:t>
    </dgm:pt>
    <dgm:pt modelId="{3C5B816F-0997-D043-A01A-F4BC6368DAE6}" type="parTrans" cxnId="{02798415-F23E-0942-8DB4-F8EE9C93FF84}">
      <dgm:prSet/>
      <dgm:spPr/>
      <dgm:t>
        <a:bodyPr/>
        <a:lstStyle/>
        <a:p>
          <a:endParaRPr lang="it-IT"/>
        </a:p>
      </dgm:t>
    </dgm:pt>
    <dgm:pt modelId="{06EEB5DA-FC80-924F-9067-E9D1DBDD121F}" type="sibTrans" cxnId="{02798415-F23E-0942-8DB4-F8EE9C93FF84}">
      <dgm:prSet/>
      <dgm:spPr/>
      <dgm:t>
        <a:bodyPr/>
        <a:lstStyle/>
        <a:p>
          <a:endParaRPr lang="it-IT"/>
        </a:p>
      </dgm:t>
    </dgm:pt>
    <dgm:pt modelId="{7A03F4E0-0E73-1740-B23F-6FC49321C5A1}">
      <dgm:prSet custT="1"/>
      <dgm:spPr/>
      <dgm:t>
        <a:bodyPr/>
        <a:lstStyle/>
        <a:p>
          <a:pPr algn="just"/>
          <a:r>
            <a:rPr lang="en-US" sz="1200" b="1" noProof="0" dirty="0">
              <a:solidFill>
                <a:srgbClr val="003F77"/>
              </a:solidFill>
            </a:rPr>
            <a:t>2012: </a:t>
          </a:r>
          <a:r>
            <a:rPr lang="en-US" sz="1200" noProof="0" dirty="0">
              <a:solidFill>
                <a:srgbClr val="003F77"/>
              </a:solidFill>
            </a:rPr>
            <a:t>The Practice joined CHI, leaving the prior network and it changed its name to CH Italy</a:t>
          </a:r>
        </a:p>
      </dgm:t>
    </dgm:pt>
    <dgm:pt modelId="{76B5977E-431B-0541-B996-8F90207A03F4}" type="parTrans" cxnId="{09FAE207-4980-3A4F-8B01-415626B73DF5}">
      <dgm:prSet/>
      <dgm:spPr/>
      <dgm:t>
        <a:bodyPr/>
        <a:lstStyle/>
        <a:p>
          <a:endParaRPr lang="it-IT"/>
        </a:p>
      </dgm:t>
    </dgm:pt>
    <dgm:pt modelId="{E7C7FA2F-D870-184A-9633-D9A6010F91BF}" type="sibTrans" cxnId="{09FAE207-4980-3A4F-8B01-415626B73DF5}">
      <dgm:prSet/>
      <dgm:spPr/>
      <dgm:t>
        <a:bodyPr/>
        <a:lstStyle/>
        <a:p>
          <a:endParaRPr lang="it-IT"/>
        </a:p>
      </dgm:t>
    </dgm:pt>
    <dgm:pt modelId="{E988EB65-4DB4-B94A-B109-6A3228D0357B}">
      <dgm:prSet custT="1"/>
      <dgm:spPr/>
      <dgm:t>
        <a:bodyPr/>
        <a:lstStyle/>
        <a:p>
          <a:pPr algn="just"/>
          <a:r>
            <a:rPr lang="en-US" sz="1200" b="1" noProof="0" dirty="0">
              <a:solidFill>
                <a:srgbClr val="003F77"/>
              </a:solidFill>
            </a:rPr>
            <a:t>2016: </a:t>
          </a:r>
          <a:r>
            <a:rPr lang="en-US" sz="1200" noProof="0" dirty="0">
              <a:solidFill>
                <a:srgbClr val="003F77"/>
              </a:solidFill>
            </a:rPr>
            <a:t>The market in Italy is recognizing our Firm as a Firm with an International view. We have doubled in size over the last 5 years.</a:t>
          </a:r>
        </a:p>
      </dgm:t>
    </dgm:pt>
    <dgm:pt modelId="{03A0C877-3EB4-164A-A39A-6C42326C4E39}" type="parTrans" cxnId="{AF35CDFE-189B-6740-A4D4-DDA572E1AF99}">
      <dgm:prSet/>
      <dgm:spPr/>
      <dgm:t>
        <a:bodyPr/>
        <a:lstStyle/>
        <a:p>
          <a:endParaRPr lang="it-IT"/>
        </a:p>
      </dgm:t>
    </dgm:pt>
    <dgm:pt modelId="{A679A0BB-3A8E-C643-983A-AF93EF3FAA26}" type="sibTrans" cxnId="{AF35CDFE-189B-6740-A4D4-DDA572E1AF99}">
      <dgm:prSet/>
      <dgm:spPr/>
      <dgm:t>
        <a:bodyPr/>
        <a:lstStyle/>
        <a:p>
          <a:endParaRPr lang="it-IT"/>
        </a:p>
      </dgm:t>
    </dgm:pt>
    <dgm:pt modelId="{5B0F9A71-D37C-6E4B-9E28-592093B15A9D}">
      <dgm:prSet phldrT="[Testo]" custT="1"/>
      <dgm:spPr/>
      <dgm:t>
        <a:bodyPr/>
        <a:lstStyle/>
        <a:p>
          <a:pPr algn="just"/>
          <a:r>
            <a:rPr lang="en-US" sz="1200" b="1" noProof="0" dirty="0">
              <a:solidFill>
                <a:srgbClr val="003F77"/>
              </a:solidFill>
            </a:rPr>
            <a:t>1967: </a:t>
          </a:r>
          <a:r>
            <a:rPr lang="en-US" sz="1200" noProof="0" dirty="0">
              <a:solidFill>
                <a:srgbClr val="003F77"/>
              </a:solidFill>
            </a:rPr>
            <a:t>The Firm was incorporated under the name of "Firm </a:t>
          </a:r>
          <a:r>
            <a:rPr lang="en-US" sz="1200" noProof="0" dirty="0" err="1">
              <a:solidFill>
                <a:srgbClr val="003F77"/>
              </a:solidFill>
            </a:rPr>
            <a:t>Alfio</a:t>
          </a:r>
          <a:r>
            <a:rPr lang="en-US" sz="1200" noProof="0" dirty="0">
              <a:solidFill>
                <a:srgbClr val="003F77"/>
              </a:solidFill>
            </a:rPr>
            <a:t> </a:t>
          </a:r>
          <a:r>
            <a:rPr lang="en-US" sz="1200" noProof="0" dirty="0" err="1">
              <a:solidFill>
                <a:srgbClr val="003F77"/>
              </a:solidFill>
            </a:rPr>
            <a:t>Magrì</a:t>
          </a:r>
          <a:r>
            <a:rPr lang="en-US" sz="1200" noProof="0" dirty="0">
              <a:solidFill>
                <a:srgbClr val="003F77"/>
              </a:solidFill>
            </a:rPr>
            <a:t>"</a:t>
          </a:r>
        </a:p>
      </dgm:t>
    </dgm:pt>
    <dgm:pt modelId="{CACF8504-2B39-8949-8595-233CF3FD343C}" type="sibTrans" cxnId="{97E2502B-7F1C-AF45-90D0-A95648AAE421}">
      <dgm:prSet/>
      <dgm:spPr/>
      <dgm:t>
        <a:bodyPr/>
        <a:lstStyle/>
        <a:p>
          <a:endParaRPr lang="it-IT"/>
        </a:p>
      </dgm:t>
    </dgm:pt>
    <dgm:pt modelId="{28FE4346-2179-7A4C-82BF-A0A35209DB1D}" type="parTrans" cxnId="{97E2502B-7F1C-AF45-90D0-A95648AAE421}">
      <dgm:prSet/>
      <dgm:spPr/>
      <dgm:t>
        <a:bodyPr/>
        <a:lstStyle/>
        <a:p>
          <a:endParaRPr lang="it-IT"/>
        </a:p>
      </dgm:t>
    </dgm:pt>
    <dgm:pt modelId="{68796864-79A2-554B-8C84-2119DD5C6508}" type="pres">
      <dgm:prSet presAssocID="{D1D73048-3D26-FC43-A02E-95D1E075744F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C5D78BC1-5DB8-1247-B627-269BC1391C0B}" type="pres">
      <dgm:prSet presAssocID="{D1D73048-3D26-FC43-A02E-95D1E075744F}" presName="arrow" presStyleLbl="bgShp" presStyleIdx="0" presStyleCnt="1" custScaleX="128672"/>
      <dgm:spPr/>
    </dgm:pt>
    <dgm:pt modelId="{0FA910A8-1600-DE4F-94C2-47888027891B}" type="pres">
      <dgm:prSet presAssocID="{D1D73048-3D26-FC43-A02E-95D1E075744F}" presName="arrowDiagram5" presStyleCnt="0"/>
      <dgm:spPr/>
    </dgm:pt>
    <dgm:pt modelId="{CAF3E0E5-7D69-9249-A904-189AD4899140}" type="pres">
      <dgm:prSet presAssocID="{5B0F9A71-D37C-6E4B-9E28-592093B15A9D}" presName="bullet5a" presStyleLbl="node1" presStyleIdx="0" presStyleCnt="5" custLinFactX="-44656" custLinFactY="-100000" custLinFactNeighborX="-100000" custLinFactNeighborY="-179669"/>
      <dgm:spPr/>
    </dgm:pt>
    <dgm:pt modelId="{B13E5572-9C89-CD4C-8E1C-ABC7F355AE89}" type="pres">
      <dgm:prSet presAssocID="{5B0F9A71-D37C-6E4B-9E28-592093B15A9D}" presName="textBox5a" presStyleLbl="revTx" presStyleIdx="0" presStyleCnt="5" custScaleX="211154" custLinFactNeighborX="30478" custLinFactNeighborY="-38769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A9C0AF9-5C30-0A45-8331-819799C3AA13}" type="pres">
      <dgm:prSet presAssocID="{301CCDB2-07FA-2547-A306-4429982E9401}" presName="bullet5b" presStyleLbl="node1" presStyleIdx="1" presStyleCnt="5" custLinFactNeighborX="-36967" custLinFactNeighborY="-80097"/>
      <dgm:spPr/>
    </dgm:pt>
    <dgm:pt modelId="{126A1599-ECB6-AF47-9648-FDAE4D2EB178}" type="pres">
      <dgm:prSet presAssocID="{301CCDB2-07FA-2547-A306-4429982E9401}" presName="textBox5b" presStyleLbl="revTx" presStyleIdx="1" presStyleCnt="5" custScaleX="166766" custScaleY="54262" custLinFactX="-16247" custLinFactNeighborX="-100000" custLinFactNeighborY="-82158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A32C5D2-B588-D541-8E15-C2EC3AF4EF6A}" type="pres">
      <dgm:prSet presAssocID="{EEFBB293-CFEA-4F4A-95D1-48CF816D1F8F}" presName="bullet5c" presStyleLbl="node1" presStyleIdx="2" presStyleCnt="5" custLinFactNeighborX="11237" custLinFactNeighborY="-9242"/>
      <dgm:spPr/>
    </dgm:pt>
    <dgm:pt modelId="{9096A006-CA02-6540-ABB6-ADDE26501CE9}" type="pres">
      <dgm:prSet presAssocID="{EEFBB293-CFEA-4F4A-95D1-48CF816D1F8F}" presName="textBox5c" presStyleLbl="revTx" presStyleIdx="2" presStyleCnt="5" custScaleX="143708" custScaleY="46956" custLinFactNeighborX="18199" custLinFactNeighborY="-2321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82889CD-B3DB-4046-8ABE-57F1EC1EC173}" type="pres">
      <dgm:prSet presAssocID="{7A03F4E0-0E73-1740-B23F-6FC49321C5A1}" presName="bullet5d" presStyleLbl="node1" presStyleIdx="3" presStyleCnt="5" custLinFactX="97169" custLinFactNeighborX="100000" custLinFactNeighborY="-32814"/>
      <dgm:spPr>
        <a:gradFill rotWithShape="0">
          <a:gsLst>
            <a:gs pos="100000">
              <a:srgbClr val="003F77"/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</a:gradFill>
      </dgm:spPr>
    </dgm:pt>
    <dgm:pt modelId="{DCC3E70F-0CB2-8645-A504-B32337F72F58}" type="pres">
      <dgm:prSet presAssocID="{7A03F4E0-0E73-1740-B23F-6FC49321C5A1}" presName="textBox5d" presStyleLbl="revTx" presStyleIdx="3" presStyleCnt="5" custScaleX="139487" custScaleY="38778" custLinFactNeighborX="-49210" custLinFactNeighborY="-7141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E04535E-13D5-614A-9EB6-5C8BB90EAC14}" type="pres">
      <dgm:prSet presAssocID="{E988EB65-4DB4-B94A-B109-6A3228D0357B}" presName="bullet5e" presStyleLbl="node1" presStyleIdx="4" presStyleCnt="5" custLinFactX="40384" custLinFactNeighborX="100000" custLinFactNeighborY="-5927"/>
      <dgm:spPr>
        <a:gradFill rotWithShape="0">
          <a:gsLst>
            <a:gs pos="100000">
              <a:srgbClr val="003F77"/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</a:gradFill>
      </dgm:spPr>
      <dgm:t>
        <a:bodyPr/>
        <a:lstStyle/>
        <a:p>
          <a:endParaRPr lang="it-IT"/>
        </a:p>
      </dgm:t>
    </dgm:pt>
    <dgm:pt modelId="{959DE776-56DB-E449-8664-CCA1EF5FF19F}" type="pres">
      <dgm:prSet presAssocID="{E988EB65-4DB4-B94A-B109-6A3228D0357B}" presName="textBox5e" presStyleLbl="revTx" presStyleIdx="4" presStyleCnt="5" custScaleX="158292" custScaleY="46585" custLinFactNeighborX="98164" custLinFactNeighborY="-31779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E754713E-E80A-F04B-BC89-470D29549D0D}" type="presOf" srcId="{7A03F4E0-0E73-1740-B23F-6FC49321C5A1}" destId="{DCC3E70F-0CB2-8645-A504-B32337F72F58}" srcOrd="0" destOrd="0" presId="urn:microsoft.com/office/officeart/2005/8/layout/arrow2"/>
    <dgm:cxn modelId="{09FAE207-4980-3A4F-8B01-415626B73DF5}" srcId="{D1D73048-3D26-FC43-A02E-95D1E075744F}" destId="{7A03F4E0-0E73-1740-B23F-6FC49321C5A1}" srcOrd="3" destOrd="0" parTransId="{76B5977E-431B-0541-B996-8F90207A03F4}" sibTransId="{E7C7FA2F-D870-184A-9633-D9A6010F91BF}"/>
    <dgm:cxn modelId="{4C636F33-274D-EF4E-B6FC-1E9584B1BC91}" type="presOf" srcId="{5B0F9A71-D37C-6E4B-9E28-592093B15A9D}" destId="{B13E5572-9C89-CD4C-8E1C-ABC7F355AE89}" srcOrd="0" destOrd="0" presId="urn:microsoft.com/office/officeart/2005/8/layout/arrow2"/>
    <dgm:cxn modelId="{B45B5D94-54AA-E841-8E58-650AF365C885}" type="presOf" srcId="{EEFBB293-CFEA-4F4A-95D1-48CF816D1F8F}" destId="{9096A006-CA02-6540-ABB6-ADDE26501CE9}" srcOrd="0" destOrd="0" presId="urn:microsoft.com/office/officeart/2005/8/layout/arrow2"/>
    <dgm:cxn modelId="{02798415-F23E-0942-8DB4-F8EE9C93FF84}" srcId="{D1D73048-3D26-FC43-A02E-95D1E075744F}" destId="{EEFBB293-CFEA-4F4A-95D1-48CF816D1F8F}" srcOrd="2" destOrd="0" parTransId="{3C5B816F-0997-D043-A01A-F4BC6368DAE6}" sibTransId="{06EEB5DA-FC80-924F-9067-E9D1DBDD121F}"/>
    <dgm:cxn modelId="{CF3F5633-A2B7-D241-B8C1-1B3C68F1F35A}" type="presOf" srcId="{E988EB65-4DB4-B94A-B109-6A3228D0357B}" destId="{959DE776-56DB-E449-8664-CCA1EF5FF19F}" srcOrd="0" destOrd="0" presId="urn:microsoft.com/office/officeart/2005/8/layout/arrow2"/>
    <dgm:cxn modelId="{97E2502B-7F1C-AF45-90D0-A95648AAE421}" srcId="{D1D73048-3D26-FC43-A02E-95D1E075744F}" destId="{5B0F9A71-D37C-6E4B-9E28-592093B15A9D}" srcOrd="0" destOrd="0" parTransId="{28FE4346-2179-7A4C-82BF-A0A35209DB1D}" sibTransId="{CACF8504-2B39-8949-8595-233CF3FD343C}"/>
    <dgm:cxn modelId="{65B1AC27-A30C-B641-968D-F13258CDD2F4}" type="presOf" srcId="{301CCDB2-07FA-2547-A306-4429982E9401}" destId="{126A1599-ECB6-AF47-9648-FDAE4D2EB178}" srcOrd="0" destOrd="0" presId="urn:microsoft.com/office/officeart/2005/8/layout/arrow2"/>
    <dgm:cxn modelId="{C2AD9C13-1E95-1E4D-ACE7-D639FAD4F4BC}" type="presOf" srcId="{D1D73048-3D26-FC43-A02E-95D1E075744F}" destId="{68796864-79A2-554B-8C84-2119DD5C6508}" srcOrd="0" destOrd="0" presId="urn:microsoft.com/office/officeart/2005/8/layout/arrow2"/>
    <dgm:cxn modelId="{E37002B2-9048-3D4E-B5AE-22208485CCA6}" srcId="{D1D73048-3D26-FC43-A02E-95D1E075744F}" destId="{301CCDB2-07FA-2547-A306-4429982E9401}" srcOrd="1" destOrd="0" parTransId="{C618EEAD-DA94-4F48-8C02-144710212DFB}" sibTransId="{38375F08-80F9-D148-93E2-883648239720}"/>
    <dgm:cxn modelId="{AF35CDFE-189B-6740-A4D4-DDA572E1AF99}" srcId="{D1D73048-3D26-FC43-A02E-95D1E075744F}" destId="{E988EB65-4DB4-B94A-B109-6A3228D0357B}" srcOrd="4" destOrd="0" parTransId="{03A0C877-3EB4-164A-A39A-6C42326C4E39}" sibTransId="{A679A0BB-3A8E-C643-983A-AF93EF3FAA26}"/>
    <dgm:cxn modelId="{D6A23D44-FF3D-3043-B07D-505D45927474}" type="presParOf" srcId="{68796864-79A2-554B-8C84-2119DD5C6508}" destId="{C5D78BC1-5DB8-1247-B627-269BC1391C0B}" srcOrd="0" destOrd="0" presId="urn:microsoft.com/office/officeart/2005/8/layout/arrow2"/>
    <dgm:cxn modelId="{BB234EFF-CA62-9746-8AE0-AE4C56202D37}" type="presParOf" srcId="{68796864-79A2-554B-8C84-2119DD5C6508}" destId="{0FA910A8-1600-DE4F-94C2-47888027891B}" srcOrd="1" destOrd="0" presId="urn:microsoft.com/office/officeart/2005/8/layout/arrow2"/>
    <dgm:cxn modelId="{DA8853CD-6480-474A-9216-B4F50DBF85CD}" type="presParOf" srcId="{0FA910A8-1600-DE4F-94C2-47888027891B}" destId="{CAF3E0E5-7D69-9249-A904-189AD4899140}" srcOrd="0" destOrd="0" presId="urn:microsoft.com/office/officeart/2005/8/layout/arrow2"/>
    <dgm:cxn modelId="{6D9CBDC9-34A6-4D42-994A-7A8E25DA3041}" type="presParOf" srcId="{0FA910A8-1600-DE4F-94C2-47888027891B}" destId="{B13E5572-9C89-CD4C-8E1C-ABC7F355AE89}" srcOrd="1" destOrd="0" presId="urn:microsoft.com/office/officeart/2005/8/layout/arrow2"/>
    <dgm:cxn modelId="{D577550F-1880-2341-AE4C-889A4531636D}" type="presParOf" srcId="{0FA910A8-1600-DE4F-94C2-47888027891B}" destId="{1A9C0AF9-5C30-0A45-8331-819799C3AA13}" srcOrd="2" destOrd="0" presId="urn:microsoft.com/office/officeart/2005/8/layout/arrow2"/>
    <dgm:cxn modelId="{1A833937-A867-674C-9B9A-A9D5FA691127}" type="presParOf" srcId="{0FA910A8-1600-DE4F-94C2-47888027891B}" destId="{126A1599-ECB6-AF47-9648-FDAE4D2EB178}" srcOrd="3" destOrd="0" presId="urn:microsoft.com/office/officeart/2005/8/layout/arrow2"/>
    <dgm:cxn modelId="{A4132721-2A7C-664E-BFE9-51033DB2206A}" type="presParOf" srcId="{0FA910A8-1600-DE4F-94C2-47888027891B}" destId="{2A32C5D2-B588-D541-8E15-C2EC3AF4EF6A}" srcOrd="4" destOrd="0" presId="urn:microsoft.com/office/officeart/2005/8/layout/arrow2"/>
    <dgm:cxn modelId="{4DD464FA-DB6C-8946-83F6-1A50E583358F}" type="presParOf" srcId="{0FA910A8-1600-DE4F-94C2-47888027891B}" destId="{9096A006-CA02-6540-ABB6-ADDE26501CE9}" srcOrd="5" destOrd="0" presId="urn:microsoft.com/office/officeart/2005/8/layout/arrow2"/>
    <dgm:cxn modelId="{4EDAD2DB-35B6-6549-9360-A680D16B69CB}" type="presParOf" srcId="{0FA910A8-1600-DE4F-94C2-47888027891B}" destId="{482889CD-B3DB-4046-8ABE-57F1EC1EC173}" srcOrd="6" destOrd="0" presId="urn:microsoft.com/office/officeart/2005/8/layout/arrow2"/>
    <dgm:cxn modelId="{9FC09A25-98DF-524D-A36B-53712F3E3783}" type="presParOf" srcId="{0FA910A8-1600-DE4F-94C2-47888027891B}" destId="{DCC3E70F-0CB2-8645-A504-B32337F72F58}" srcOrd="7" destOrd="0" presId="urn:microsoft.com/office/officeart/2005/8/layout/arrow2"/>
    <dgm:cxn modelId="{8AE0E1EC-009D-914E-B550-77025111272A}" type="presParOf" srcId="{0FA910A8-1600-DE4F-94C2-47888027891B}" destId="{FE04535E-13D5-614A-9EB6-5C8BB90EAC14}" srcOrd="8" destOrd="0" presId="urn:microsoft.com/office/officeart/2005/8/layout/arrow2"/>
    <dgm:cxn modelId="{6313A4CD-10CC-124E-AD38-93F186E98EF8}" type="presParOf" srcId="{0FA910A8-1600-DE4F-94C2-47888027891B}" destId="{959DE776-56DB-E449-8664-CCA1EF5FF19F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3251E3A-2A9E-8949-BFC0-3F6DCAFB6A2F}" type="doc">
      <dgm:prSet loTypeId="urn:microsoft.com/office/officeart/2005/8/layout/venn1" loCatId="" qsTypeId="urn:microsoft.com/office/officeart/2005/8/quickstyle/simple4" qsCatId="simple" csTypeId="urn:microsoft.com/office/officeart/2005/8/colors/accent1_2" csCatId="accent1" phldr="1"/>
      <dgm:spPr/>
    </dgm:pt>
    <dgm:pt modelId="{5A69474D-AD14-4548-9748-562720667B66}">
      <dgm:prSet phldrT="[Testo]"/>
      <dgm:spPr/>
      <dgm:t>
        <a:bodyPr/>
        <a:lstStyle/>
        <a:p>
          <a:r>
            <a:rPr lang="it-IT" dirty="0" err="1"/>
            <a:t>Each</a:t>
          </a:r>
          <a:r>
            <a:rPr lang="it-IT" dirty="0"/>
            <a:t> </a:t>
          </a:r>
          <a:r>
            <a:rPr lang="it-IT" dirty="0" err="1"/>
            <a:t>member</a:t>
          </a:r>
          <a:endParaRPr lang="it-IT" dirty="0"/>
        </a:p>
      </dgm:t>
    </dgm:pt>
    <dgm:pt modelId="{C3B25478-D6CF-2448-BAE4-9AE076E3EB37}" type="parTrans" cxnId="{9011354B-77F5-D94C-AD8F-D4C5FF01B320}">
      <dgm:prSet/>
      <dgm:spPr/>
      <dgm:t>
        <a:bodyPr/>
        <a:lstStyle/>
        <a:p>
          <a:endParaRPr lang="it-IT"/>
        </a:p>
      </dgm:t>
    </dgm:pt>
    <dgm:pt modelId="{AD93A4AF-8345-D047-B7BF-158652859636}" type="sibTrans" cxnId="{9011354B-77F5-D94C-AD8F-D4C5FF01B320}">
      <dgm:prSet/>
      <dgm:spPr/>
      <dgm:t>
        <a:bodyPr/>
        <a:lstStyle/>
        <a:p>
          <a:endParaRPr lang="it-IT"/>
        </a:p>
      </dgm:t>
    </dgm:pt>
    <dgm:pt modelId="{04D2064B-8F42-C44F-8473-44CEB92A5465}">
      <dgm:prSet phldrT="[Testo]"/>
      <dgm:spPr/>
      <dgm:t>
        <a:bodyPr/>
        <a:lstStyle/>
        <a:p>
          <a:r>
            <a:rPr lang="it-IT" dirty="0" err="1"/>
            <a:t>Each</a:t>
          </a:r>
          <a:r>
            <a:rPr lang="it-IT" dirty="0"/>
            <a:t> </a:t>
          </a:r>
          <a:r>
            <a:rPr lang="it-IT" dirty="0" err="1"/>
            <a:t>member</a:t>
          </a:r>
          <a:endParaRPr lang="it-IT" dirty="0"/>
        </a:p>
      </dgm:t>
    </dgm:pt>
    <dgm:pt modelId="{BAFCB5BF-9302-774E-A773-CA114EB58FC5}" type="parTrans" cxnId="{E0D4F673-FA1E-6D49-956D-595A05D6CCB3}">
      <dgm:prSet/>
      <dgm:spPr/>
      <dgm:t>
        <a:bodyPr/>
        <a:lstStyle/>
        <a:p>
          <a:endParaRPr lang="it-IT"/>
        </a:p>
      </dgm:t>
    </dgm:pt>
    <dgm:pt modelId="{8C200454-A341-2641-BA36-11F4B3AB7988}" type="sibTrans" cxnId="{E0D4F673-FA1E-6D49-956D-595A05D6CCB3}">
      <dgm:prSet/>
      <dgm:spPr/>
      <dgm:t>
        <a:bodyPr/>
        <a:lstStyle/>
        <a:p>
          <a:endParaRPr lang="it-IT"/>
        </a:p>
      </dgm:t>
    </dgm:pt>
    <dgm:pt modelId="{5B427D3C-9741-A646-A7C6-8FCBD169D697}">
      <dgm:prSet phldrT="[Testo]"/>
      <dgm:spPr/>
      <dgm:t>
        <a:bodyPr/>
        <a:lstStyle/>
        <a:p>
          <a:r>
            <a:rPr lang="it-IT" dirty="0" err="1"/>
            <a:t>Each</a:t>
          </a:r>
          <a:r>
            <a:rPr lang="it-IT" dirty="0"/>
            <a:t> </a:t>
          </a:r>
          <a:r>
            <a:rPr lang="it-IT"/>
            <a:t>member</a:t>
          </a:r>
        </a:p>
      </dgm:t>
    </dgm:pt>
    <dgm:pt modelId="{42C908F0-9319-3441-8462-E8106EA693B5}" type="parTrans" cxnId="{B39D23D4-2A2F-1C4F-933C-61F3D5223CCB}">
      <dgm:prSet/>
      <dgm:spPr/>
      <dgm:t>
        <a:bodyPr/>
        <a:lstStyle/>
        <a:p>
          <a:endParaRPr lang="it-IT"/>
        </a:p>
      </dgm:t>
    </dgm:pt>
    <dgm:pt modelId="{78D41AB7-A37B-AC45-AA0C-7630DC330323}" type="sibTrans" cxnId="{B39D23D4-2A2F-1C4F-933C-61F3D5223CCB}">
      <dgm:prSet/>
      <dgm:spPr/>
      <dgm:t>
        <a:bodyPr/>
        <a:lstStyle/>
        <a:p>
          <a:endParaRPr lang="it-IT"/>
        </a:p>
      </dgm:t>
    </dgm:pt>
    <dgm:pt modelId="{3DA30136-E82C-2943-944A-B826EE26A27A}">
      <dgm:prSet phldrT="[Testo]"/>
      <dgm:spPr/>
      <dgm:t>
        <a:bodyPr/>
        <a:lstStyle/>
        <a:p>
          <a:r>
            <a:rPr lang="it-IT" dirty="0" err="1"/>
            <a:t>Each</a:t>
          </a:r>
          <a:r>
            <a:rPr lang="it-IT" dirty="0"/>
            <a:t> </a:t>
          </a:r>
          <a:r>
            <a:rPr lang="it-IT" dirty="0" err="1"/>
            <a:t>member</a:t>
          </a:r>
          <a:endParaRPr lang="it-IT" dirty="0"/>
        </a:p>
      </dgm:t>
    </dgm:pt>
    <dgm:pt modelId="{DBD843B2-A90A-7347-A45F-9C15D89D0768}" type="parTrans" cxnId="{94863677-586B-C945-8C68-229D795EBA80}">
      <dgm:prSet/>
      <dgm:spPr/>
      <dgm:t>
        <a:bodyPr/>
        <a:lstStyle/>
        <a:p>
          <a:endParaRPr lang="it-IT"/>
        </a:p>
      </dgm:t>
    </dgm:pt>
    <dgm:pt modelId="{EC493A3C-7B0D-BB41-8734-1536F0FA7609}" type="sibTrans" cxnId="{94863677-586B-C945-8C68-229D795EBA80}">
      <dgm:prSet/>
      <dgm:spPr/>
      <dgm:t>
        <a:bodyPr/>
        <a:lstStyle/>
        <a:p>
          <a:endParaRPr lang="it-IT"/>
        </a:p>
      </dgm:t>
    </dgm:pt>
    <dgm:pt modelId="{CCC17ED1-A495-D645-9C11-39C7D844E353}" type="pres">
      <dgm:prSet presAssocID="{53251E3A-2A9E-8949-BFC0-3F6DCAFB6A2F}" presName="compositeShape" presStyleCnt="0">
        <dgm:presLayoutVars>
          <dgm:chMax val="7"/>
          <dgm:dir/>
          <dgm:resizeHandles val="exact"/>
        </dgm:presLayoutVars>
      </dgm:prSet>
      <dgm:spPr/>
    </dgm:pt>
    <dgm:pt modelId="{91C08794-45DE-524A-B5C8-CB6EA63B6744}" type="pres">
      <dgm:prSet presAssocID="{5A69474D-AD14-4548-9748-562720667B66}" presName="circ1" presStyleLbl="vennNode1" presStyleIdx="0" presStyleCnt="4"/>
      <dgm:spPr/>
      <dgm:t>
        <a:bodyPr/>
        <a:lstStyle/>
        <a:p>
          <a:endParaRPr lang="it-IT"/>
        </a:p>
      </dgm:t>
    </dgm:pt>
    <dgm:pt modelId="{664ACDDF-4B73-5643-AD57-F046957AD99F}" type="pres">
      <dgm:prSet presAssocID="{5A69474D-AD14-4548-9748-562720667B66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D50591F-3B32-044B-8407-D9549E840322}" type="pres">
      <dgm:prSet presAssocID="{3DA30136-E82C-2943-944A-B826EE26A27A}" presName="circ2" presStyleLbl="vennNode1" presStyleIdx="1" presStyleCnt="4"/>
      <dgm:spPr/>
      <dgm:t>
        <a:bodyPr/>
        <a:lstStyle/>
        <a:p>
          <a:endParaRPr lang="it-IT"/>
        </a:p>
      </dgm:t>
    </dgm:pt>
    <dgm:pt modelId="{80FE2966-205A-B74D-B4A1-5A7F83E57ADC}" type="pres">
      <dgm:prSet presAssocID="{3DA30136-E82C-2943-944A-B826EE26A27A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48BC904-0804-774D-807C-6FC2019260A1}" type="pres">
      <dgm:prSet presAssocID="{04D2064B-8F42-C44F-8473-44CEB92A5465}" presName="circ3" presStyleLbl="vennNode1" presStyleIdx="2" presStyleCnt="4"/>
      <dgm:spPr/>
      <dgm:t>
        <a:bodyPr/>
        <a:lstStyle/>
        <a:p>
          <a:endParaRPr lang="it-IT"/>
        </a:p>
      </dgm:t>
    </dgm:pt>
    <dgm:pt modelId="{37D277C5-CE7A-2B46-8175-395C5505D958}" type="pres">
      <dgm:prSet presAssocID="{04D2064B-8F42-C44F-8473-44CEB92A5465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A57E026-5486-9A4F-9212-BD6241796DD8}" type="pres">
      <dgm:prSet presAssocID="{5B427D3C-9741-A646-A7C6-8FCBD169D697}" presName="circ4" presStyleLbl="vennNode1" presStyleIdx="3" presStyleCnt="4"/>
      <dgm:spPr/>
      <dgm:t>
        <a:bodyPr/>
        <a:lstStyle/>
        <a:p>
          <a:endParaRPr lang="it-IT"/>
        </a:p>
      </dgm:t>
    </dgm:pt>
    <dgm:pt modelId="{360643A0-6334-AB46-81AF-3AE044FCD74E}" type="pres">
      <dgm:prSet presAssocID="{5B427D3C-9741-A646-A7C6-8FCBD169D697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9011354B-77F5-D94C-AD8F-D4C5FF01B320}" srcId="{53251E3A-2A9E-8949-BFC0-3F6DCAFB6A2F}" destId="{5A69474D-AD14-4548-9748-562720667B66}" srcOrd="0" destOrd="0" parTransId="{C3B25478-D6CF-2448-BAE4-9AE076E3EB37}" sibTransId="{AD93A4AF-8345-D047-B7BF-158652859636}"/>
    <dgm:cxn modelId="{82BB7004-7E07-A940-AFCC-E263D82FD26F}" type="presOf" srcId="{5B427D3C-9741-A646-A7C6-8FCBD169D697}" destId="{360643A0-6334-AB46-81AF-3AE044FCD74E}" srcOrd="1" destOrd="0" presId="urn:microsoft.com/office/officeart/2005/8/layout/venn1"/>
    <dgm:cxn modelId="{66F9EF58-4630-0B40-9E0C-E67FB05FAB3F}" type="presOf" srcId="{04D2064B-8F42-C44F-8473-44CEB92A5465}" destId="{448BC904-0804-774D-807C-6FC2019260A1}" srcOrd="0" destOrd="0" presId="urn:microsoft.com/office/officeart/2005/8/layout/venn1"/>
    <dgm:cxn modelId="{94863677-586B-C945-8C68-229D795EBA80}" srcId="{53251E3A-2A9E-8949-BFC0-3F6DCAFB6A2F}" destId="{3DA30136-E82C-2943-944A-B826EE26A27A}" srcOrd="1" destOrd="0" parTransId="{DBD843B2-A90A-7347-A45F-9C15D89D0768}" sibTransId="{EC493A3C-7B0D-BB41-8734-1536F0FA7609}"/>
    <dgm:cxn modelId="{80E0D88C-E28C-114E-87A9-D78A696E0DF6}" type="presOf" srcId="{53251E3A-2A9E-8949-BFC0-3F6DCAFB6A2F}" destId="{CCC17ED1-A495-D645-9C11-39C7D844E353}" srcOrd="0" destOrd="0" presId="urn:microsoft.com/office/officeart/2005/8/layout/venn1"/>
    <dgm:cxn modelId="{59023938-55BF-404D-9945-31DCDF478E0B}" type="presOf" srcId="{3DA30136-E82C-2943-944A-B826EE26A27A}" destId="{8D50591F-3B32-044B-8407-D9549E840322}" srcOrd="0" destOrd="0" presId="urn:microsoft.com/office/officeart/2005/8/layout/venn1"/>
    <dgm:cxn modelId="{E0D4F673-FA1E-6D49-956D-595A05D6CCB3}" srcId="{53251E3A-2A9E-8949-BFC0-3F6DCAFB6A2F}" destId="{04D2064B-8F42-C44F-8473-44CEB92A5465}" srcOrd="2" destOrd="0" parTransId="{BAFCB5BF-9302-774E-A773-CA114EB58FC5}" sibTransId="{8C200454-A341-2641-BA36-11F4B3AB7988}"/>
    <dgm:cxn modelId="{B39D23D4-2A2F-1C4F-933C-61F3D5223CCB}" srcId="{53251E3A-2A9E-8949-BFC0-3F6DCAFB6A2F}" destId="{5B427D3C-9741-A646-A7C6-8FCBD169D697}" srcOrd="3" destOrd="0" parTransId="{42C908F0-9319-3441-8462-E8106EA693B5}" sibTransId="{78D41AB7-A37B-AC45-AA0C-7630DC330323}"/>
    <dgm:cxn modelId="{10CA715B-2B31-4948-B3EC-18462A0AE472}" type="presOf" srcId="{04D2064B-8F42-C44F-8473-44CEB92A5465}" destId="{37D277C5-CE7A-2B46-8175-395C5505D958}" srcOrd="1" destOrd="0" presId="urn:microsoft.com/office/officeart/2005/8/layout/venn1"/>
    <dgm:cxn modelId="{8280BED1-FD4A-3B47-94ED-DFADADECB6C0}" type="presOf" srcId="{5B427D3C-9741-A646-A7C6-8FCBD169D697}" destId="{6A57E026-5486-9A4F-9212-BD6241796DD8}" srcOrd="0" destOrd="0" presId="urn:microsoft.com/office/officeart/2005/8/layout/venn1"/>
    <dgm:cxn modelId="{C240E519-C9CA-534C-8FAA-5EA771C7BEF2}" type="presOf" srcId="{5A69474D-AD14-4548-9748-562720667B66}" destId="{91C08794-45DE-524A-B5C8-CB6EA63B6744}" srcOrd="1" destOrd="0" presId="urn:microsoft.com/office/officeart/2005/8/layout/venn1"/>
    <dgm:cxn modelId="{F2883446-5EA9-A144-9BCB-ED26A2DBA2C0}" type="presOf" srcId="{3DA30136-E82C-2943-944A-B826EE26A27A}" destId="{80FE2966-205A-B74D-B4A1-5A7F83E57ADC}" srcOrd="1" destOrd="0" presId="urn:microsoft.com/office/officeart/2005/8/layout/venn1"/>
    <dgm:cxn modelId="{643A7F2B-4D65-B74F-A508-6ADDED4951E7}" type="presOf" srcId="{5A69474D-AD14-4548-9748-562720667B66}" destId="{664ACDDF-4B73-5643-AD57-F046957AD99F}" srcOrd="0" destOrd="0" presId="urn:microsoft.com/office/officeart/2005/8/layout/venn1"/>
    <dgm:cxn modelId="{96C8C3F4-B190-E348-93FA-465576ABAB3B}" type="presParOf" srcId="{CCC17ED1-A495-D645-9C11-39C7D844E353}" destId="{91C08794-45DE-524A-B5C8-CB6EA63B6744}" srcOrd="0" destOrd="0" presId="urn:microsoft.com/office/officeart/2005/8/layout/venn1"/>
    <dgm:cxn modelId="{ED0B703E-420F-984A-BA19-6C9CA2947F78}" type="presParOf" srcId="{CCC17ED1-A495-D645-9C11-39C7D844E353}" destId="{664ACDDF-4B73-5643-AD57-F046957AD99F}" srcOrd="1" destOrd="0" presId="urn:microsoft.com/office/officeart/2005/8/layout/venn1"/>
    <dgm:cxn modelId="{0B64AD3A-529C-0C4C-A136-CF6D21DBEC26}" type="presParOf" srcId="{CCC17ED1-A495-D645-9C11-39C7D844E353}" destId="{8D50591F-3B32-044B-8407-D9549E840322}" srcOrd="2" destOrd="0" presId="urn:microsoft.com/office/officeart/2005/8/layout/venn1"/>
    <dgm:cxn modelId="{06DEDC3E-58DA-7E4A-B0B0-4F08D7BC03FF}" type="presParOf" srcId="{CCC17ED1-A495-D645-9C11-39C7D844E353}" destId="{80FE2966-205A-B74D-B4A1-5A7F83E57ADC}" srcOrd="3" destOrd="0" presId="urn:microsoft.com/office/officeart/2005/8/layout/venn1"/>
    <dgm:cxn modelId="{865B5C49-05A0-1742-A509-46AB9FEEF8F9}" type="presParOf" srcId="{CCC17ED1-A495-D645-9C11-39C7D844E353}" destId="{448BC904-0804-774D-807C-6FC2019260A1}" srcOrd="4" destOrd="0" presId="urn:microsoft.com/office/officeart/2005/8/layout/venn1"/>
    <dgm:cxn modelId="{6E4FEBC8-6840-2E42-8075-20C8EF7F18A8}" type="presParOf" srcId="{CCC17ED1-A495-D645-9C11-39C7D844E353}" destId="{37D277C5-CE7A-2B46-8175-395C5505D958}" srcOrd="5" destOrd="0" presId="urn:microsoft.com/office/officeart/2005/8/layout/venn1"/>
    <dgm:cxn modelId="{2CB3184E-5C2E-E94E-807E-650993B9D8A5}" type="presParOf" srcId="{CCC17ED1-A495-D645-9C11-39C7D844E353}" destId="{6A57E026-5486-9A4F-9212-BD6241796DD8}" srcOrd="6" destOrd="0" presId="urn:microsoft.com/office/officeart/2005/8/layout/venn1"/>
    <dgm:cxn modelId="{BDB571A1-166A-314F-8267-C3CBF13BA6EC}" type="presParOf" srcId="{CCC17ED1-A495-D645-9C11-39C7D844E353}" destId="{360643A0-6334-AB46-81AF-3AE044FCD74E}" srcOrd="7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D78BC1-5DB8-1247-B627-269BC1391C0B}">
      <dsp:nvSpPr>
        <dsp:cNvPr id="0" name=""/>
        <dsp:cNvSpPr/>
      </dsp:nvSpPr>
      <dsp:spPr>
        <a:xfrm>
          <a:off x="800104" y="0"/>
          <a:ext cx="8288329" cy="4025900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AF3E0E5-7D69-9249-A904-189AD4899140}">
      <dsp:nvSpPr>
        <dsp:cNvPr id="0" name=""/>
        <dsp:cNvSpPr/>
      </dsp:nvSpPr>
      <dsp:spPr>
        <a:xfrm>
          <a:off x="2143718" y="2579320"/>
          <a:ext cx="148153" cy="14815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13E5572-9C89-CD4C-8E1C-ABC7F355AE89}">
      <dsp:nvSpPr>
        <dsp:cNvPr id="0" name=""/>
        <dsp:cNvSpPr/>
      </dsp:nvSpPr>
      <dsp:spPr>
        <a:xfrm>
          <a:off x="2220314" y="2696265"/>
          <a:ext cx="1781777" cy="9581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503" tIns="0" rIns="0" bIns="0" numCol="1" spcCol="1270" anchor="t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noProof="0" dirty="0">
              <a:solidFill>
                <a:srgbClr val="003F77"/>
              </a:solidFill>
            </a:rPr>
            <a:t>1967: </a:t>
          </a:r>
          <a:r>
            <a:rPr lang="en-US" sz="1200" kern="1200" noProof="0" dirty="0">
              <a:solidFill>
                <a:srgbClr val="003F77"/>
              </a:solidFill>
            </a:rPr>
            <a:t>The Firm was incorporated under the name of "Firm </a:t>
          </a:r>
          <a:r>
            <a:rPr lang="en-US" sz="1200" kern="1200" noProof="0" dirty="0" err="1">
              <a:solidFill>
                <a:srgbClr val="003F77"/>
              </a:solidFill>
            </a:rPr>
            <a:t>Alfio</a:t>
          </a:r>
          <a:r>
            <a:rPr lang="en-US" sz="1200" kern="1200" noProof="0" dirty="0">
              <a:solidFill>
                <a:srgbClr val="003F77"/>
              </a:solidFill>
            </a:rPr>
            <a:t> </a:t>
          </a:r>
          <a:r>
            <a:rPr lang="en-US" sz="1200" kern="1200" noProof="0" dirty="0" err="1">
              <a:solidFill>
                <a:srgbClr val="003F77"/>
              </a:solidFill>
            </a:rPr>
            <a:t>Magrì</a:t>
          </a:r>
          <a:r>
            <a:rPr lang="en-US" sz="1200" kern="1200" noProof="0" dirty="0">
              <a:solidFill>
                <a:srgbClr val="003F77"/>
              </a:solidFill>
            </a:rPr>
            <a:t>"</a:t>
          </a:r>
        </a:p>
      </dsp:txBody>
      <dsp:txXfrm>
        <a:off x="2220314" y="2696265"/>
        <a:ext cx="1781777" cy="958164"/>
      </dsp:txXfrm>
    </dsp:sp>
    <dsp:sp modelId="{1A9C0AF9-5C30-0A45-8331-819799C3AA13}">
      <dsp:nvSpPr>
        <dsp:cNvPr id="0" name=""/>
        <dsp:cNvSpPr/>
      </dsp:nvSpPr>
      <dsp:spPr>
        <a:xfrm>
          <a:off x="3074266" y="2037363"/>
          <a:ext cx="231891" cy="23189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26A1599-ECB6-AF47-9648-FDAE4D2EB178}">
      <dsp:nvSpPr>
        <dsp:cNvPr id="0" name=""/>
        <dsp:cNvSpPr/>
      </dsp:nvSpPr>
      <dsp:spPr>
        <a:xfrm>
          <a:off x="1675973" y="1338930"/>
          <a:ext cx="1783193" cy="9153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875" tIns="0" rIns="0" bIns="0" numCol="1" spcCol="1270" anchor="t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>
              <a:solidFill>
                <a:srgbClr val="003F77"/>
              </a:solidFill>
            </a:rPr>
            <a:t>1999: </a:t>
          </a:r>
          <a:r>
            <a:rPr lang="en-US" sz="1200" kern="1200" dirty="0">
              <a:solidFill>
                <a:srgbClr val="003F77"/>
              </a:solidFill>
            </a:rPr>
            <a:t>the </a:t>
          </a:r>
          <a:r>
            <a:rPr lang="en-US" sz="1200" kern="1200" noProof="0" dirty="0">
              <a:solidFill>
                <a:srgbClr val="003F77"/>
              </a:solidFill>
            </a:rPr>
            <a:t>individual</a:t>
          </a:r>
          <a:r>
            <a:rPr lang="en-US" sz="1200" kern="1200" dirty="0">
              <a:solidFill>
                <a:srgbClr val="003F77"/>
              </a:solidFill>
            </a:rPr>
            <a:t> Firm was moved to an Association of Professionals</a:t>
          </a:r>
        </a:p>
      </dsp:txBody>
      <dsp:txXfrm>
        <a:off x="1675973" y="1338930"/>
        <a:ext cx="1783193" cy="915319"/>
      </dsp:txXfrm>
    </dsp:sp>
    <dsp:sp modelId="{2A32C5D2-B588-D541-8E15-C2EC3AF4EF6A}">
      <dsp:nvSpPr>
        <dsp:cNvPr id="0" name=""/>
        <dsp:cNvSpPr/>
      </dsp:nvSpPr>
      <dsp:spPr>
        <a:xfrm>
          <a:off x="4225364" y="1580174"/>
          <a:ext cx="309189" cy="30918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096A006-CA02-6540-ABB6-ADDE26501CE9}">
      <dsp:nvSpPr>
        <dsp:cNvPr id="0" name=""/>
        <dsp:cNvSpPr/>
      </dsp:nvSpPr>
      <dsp:spPr>
        <a:xfrm>
          <a:off x="4299776" y="1838280"/>
          <a:ext cx="1786574" cy="10624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3" tIns="0" rIns="0" bIns="0" numCol="1" spcCol="1270" anchor="t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noProof="0" dirty="0">
              <a:solidFill>
                <a:srgbClr val="003F77"/>
              </a:solidFill>
            </a:rPr>
            <a:t>2002:</a:t>
          </a:r>
          <a:r>
            <a:rPr lang="en-US" sz="1200" b="1" kern="1200" baseline="0" noProof="0" dirty="0">
              <a:solidFill>
                <a:srgbClr val="003F77"/>
              </a:solidFill>
            </a:rPr>
            <a:t> </a:t>
          </a:r>
          <a:r>
            <a:rPr lang="en-US" sz="1200" kern="1200" baseline="0" noProof="0" dirty="0">
              <a:solidFill>
                <a:srgbClr val="003F77"/>
              </a:solidFill>
            </a:rPr>
            <a:t>The Practice </a:t>
          </a:r>
          <a:r>
            <a:rPr lang="en-US" sz="1200" kern="1200" baseline="0" noProof="0">
              <a:solidFill>
                <a:srgbClr val="003F77"/>
              </a:solidFill>
            </a:rPr>
            <a:t>joined its </a:t>
          </a:r>
          <a:r>
            <a:rPr lang="en-US" sz="1200" kern="1200" baseline="0" noProof="0" dirty="0">
              <a:solidFill>
                <a:srgbClr val="003F77"/>
              </a:solidFill>
            </a:rPr>
            <a:t>first International Association</a:t>
          </a:r>
          <a:endParaRPr lang="en-US" sz="1200" kern="1200" noProof="0" dirty="0">
            <a:solidFill>
              <a:srgbClr val="003F77"/>
            </a:solidFill>
          </a:endParaRPr>
        </a:p>
      </dsp:txBody>
      <dsp:txXfrm>
        <a:off x="4299776" y="1838280"/>
        <a:ext cx="1786574" cy="1062405"/>
      </dsp:txXfrm>
    </dsp:sp>
    <dsp:sp modelId="{482889CD-B3DB-4046-8ABE-57F1EC1EC173}">
      <dsp:nvSpPr>
        <dsp:cNvPr id="0" name=""/>
        <dsp:cNvSpPr/>
      </dsp:nvSpPr>
      <dsp:spPr>
        <a:xfrm>
          <a:off x="6176160" y="997813"/>
          <a:ext cx="399369" cy="399369"/>
        </a:xfrm>
        <a:prstGeom prst="ellipse">
          <a:avLst/>
        </a:prstGeom>
        <a:gradFill rotWithShape="0">
          <a:gsLst>
            <a:gs pos="100000">
              <a:srgbClr val="003F77"/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CC3E70F-0CB2-8645-A504-B32337F72F58}">
      <dsp:nvSpPr>
        <dsp:cNvPr id="0" name=""/>
        <dsp:cNvSpPr/>
      </dsp:nvSpPr>
      <dsp:spPr>
        <a:xfrm>
          <a:off x="4700093" y="228000"/>
          <a:ext cx="1796994" cy="10459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1618" tIns="0" rIns="0" bIns="0" numCol="1" spcCol="1270" anchor="t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noProof="0" dirty="0">
              <a:solidFill>
                <a:srgbClr val="003F77"/>
              </a:solidFill>
            </a:rPr>
            <a:t>2012: </a:t>
          </a:r>
          <a:r>
            <a:rPr lang="en-US" sz="1200" kern="1200" noProof="0" dirty="0">
              <a:solidFill>
                <a:srgbClr val="003F77"/>
              </a:solidFill>
            </a:rPr>
            <a:t>The Practice joined CHI, leaving the prior network and it changed its name to CH Italy</a:t>
          </a:r>
        </a:p>
      </dsp:txBody>
      <dsp:txXfrm>
        <a:off x="4700093" y="228000"/>
        <a:ext cx="1796994" cy="1045979"/>
      </dsp:txXfrm>
    </dsp:sp>
    <dsp:sp modelId="{FE04535E-13D5-614A-9EB6-5C8BB90EAC14}">
      <dsp:nvSpPr>
        <dsp:cNvPr id="0" name=""/>
        <dsp:cNvSpPr/>
      </dsp:nvSpPr>
      <dsp:spPr>
        <a:xfrm>
          <a:off x="7336641" y="778239"/>
          <a:ext cx="508873" cy="508873"/>
        </a:xfrm>
        <a:prstGeom prst="ellipse">
          <a:avLst/>
        </a:prstGeom>
        <a:gradFill rotWithShape="0">
          <a:gsLst>
            <a:gs pos="100000">
              <a:srgbClr val="003F77"/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59DE776-56DB-E449-8664-CCA1EF5FF19F}">
      <dsp:nvSpPr>
        <dsp:cNvPr id="0" name=""/>
        <dsp:cNvSpPr/>
      </dsp:nvSpPr>
      <dsp:spPr>
        <a:xfrm>
          <a:off x="7765851" y="912565"/>
          <a:ext cx="2039256" cy="13803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9642" tIns="0" rIns="0" bIns="0" numCol="1" spcCol="1270" anchor="t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noProof="0" dirty="0">
              <a:solidFill>
                <a:srgbClr val="003F77"/>
              </a:solidFill>
            </a:rPr>
            <a:t>2016: </a:t>
          </a:r>
          <a:r>
            <a:rPr lang="en-US" sz="1200" kern="1200" noProof="0" dirty="0">
              <a:solidFill>
                <a:srgbClr val="003F77"/>
              </a:solidFill>
            </a:rPr>
            <a:t>The market in Italy is recognizing our Firm as a Firm with an International view. We have doubled in size over the last 5 years.</a:t>
          </a:r>
        </a:p>
      </dsp:txBody>
      <dsp:txXfrm>
        <a:off x="7765851" y="912565"/>
        <a:ext cx="2039256" cy="138034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DE10575B-7140-264A-BC8C-F2F2331A07D8}" type="datetimeFigureOut">
              <a:rPr lang="it-IT" smtClean="0"/>
              <a:t>20/09/2016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D449A711-BE31-0143-AD8C-D693AB59D02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716778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9A711-BE31-0143-AD8C-D693AB59D02A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370685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r>
              <a:rPr lang="it-IT"/>
              <a:t>22 Sept.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7" name="Immagine 1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4953" y="769"/>
            <a:ext cx="1741778" cy="924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1550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Trascinare l'immagine su un segnaposto o fare clic sull'icona per aggiungerla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22 Sept. 2016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61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22 Sept.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0802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22 Sept.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23752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22 Sept.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2912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22 Sept. 2016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94171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Trascinare l'immagine su un segnaposto o fare clic sull'icona per aggiungerla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Trascinare l'immagine su un segnaposto o fare clic sull'icona per aggiungerla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Trascinare l'immagine su un segnaposto o fare clic sull'icona per aggiungerla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22 Sept. 2016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19114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22 Sept.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87918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olo e testo vertica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22 Sept.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84284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22 Sept.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4953" y="769"/>
            <a:ext cx="1741778" cy="924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6606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dirty="0"/>
              <a:t>22 </a:t>
            </a:r>
            <a:r>
              <a:rPr lang="it-IT" dirty="0" err="1"/>
              <a:t>Sept</a:t>
            </a:r>
            <a:r>
              <a:rPr lang="it-IT" dirty="0"/>
              <a:t>.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68913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dirty="0"/>
              <a:t>22 </a:t>
            </a:r>
            <a:r>
              <a:rPr lang="it-IT" dirty="0" err="1"/>
              <a:t>Sept</a:t>
            </a:r>
            <a:r>
              <a:rPr lang="it-IT" dirty="0"/>
              <a:t>. 2016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7425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dirty="0"/>
              <a:t>22 </a:t>
            </a:r>
            <a:r>
              <a:rPr lang="it-IT" dirty="0" err="1"/>
              <a:t>Sept</a:t>
            </a:r>
            <a:r>
              <a:rPr lang="it-IT" dirty="0"/>
              <a:t>. 2016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98040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dirty="0"/>
              <a:t>22 </a:t>
            </a:r>
            <a:r>
              <a:rPr lang="it-IT" dirty="0" err="1"/>
              <a:t>Sept</a:t>
            </a:r>
            <a:r>
              <a:rPr lang="it-IT" dirty="0"/>
              <a:t>. 2016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4953" y="769"/>
            <a:ext cx="1741778" cy="924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0232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dirty="0"/>
              <a:t>22 </a:t>
            </a:r>
            <a:r>
              <a:rPr lang="it-IT" dirty="0" err="1"/>
              <a:t>Sept</a:t>
            </a:r>
            <a:r>
              <a:rPr lang="it-IT" dirty="0"/>
              <a:t>. 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Immagin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4953" y="14417"/>
            <a:ext cx="1741778" cy="924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0432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dirty="0"/>
              <a:t>22 </a:t>
            </a:r>
            <a:r>
              <a:rPr lang="it-IT" dirty="0" err="1"/>
              <a:t>Sept</a:t>
            </a:r>
            <a:r>
              <a:rPr lang="it-IT" dirty="0"/>
              <a:t>. 2016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21" name="Immagine 2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4953" y="769"/>
            <a:ext cx="1741778" cy="924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7997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Trascinare l'immagine su un segnaposto o fare clic sull'icona per aggiungerla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22 Sept. 2016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70491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 userDrawn="1"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762151" y="6443489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it-IT" dirty="0"/>
              <a:t>22 </a:t>
            </a:r>
            <a:r>
              <a:rPr lang="it-IT" dirty="0" err="1"/>
              <a:t>Sept</a:t>
            </a:r>
            <a:r>
              <a:rPr lang="it-IT" dirty="0"/>
              <a:t>.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1551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  <p:sldLayoutId id="2147483733" r:id="rId14"/>
    <p:sldLayoutId id="2147483734" r:id="rId15"/>
    <p:sldLayoutId id="2147483735" r:id="rId16"/>
    <p:sldLayoutId id="2147483736" r:id="rId17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hf hdr="0" ftr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4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ctrTitle"/>
          </p:nvPr>
        </p:nvSpPr>
        <p:spPr>
          <a:xfrm>
            <a:off x="1263240" y="1629438"/>
            <a:ext cx="8825658" cy="3483696"/>
          </a:xfrm>
        </p:spPr>
        <p:txBody>
          <a:bodyPr/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CH International</a:t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n-US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Welcome to the Yearly Conference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St Petersburg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-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Sept. 2016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7" name="Sottotitolo 6"/>
          <p:cNvSpPr>
            <a:spLocks noGrp="1"/>
          </p:cNvSpPr>
          <p:nvPr>
            <p:ph type="subTitle" idx="1"/>
          </p:nvPr>
        </p:nvSpPr>
        <p:spPr>
          <a:xfrm>
            <a:off x="1851967" y="4682424"/>
            <a:ext cx="7648205" cy="861420"/>
          </a:xfrm>
        </p:spPr>
        <p:txBody>
          <a:bodyPr>
            <a:normAutofit/>
          </a:bodyPr>
          <a:lstStyle/>
          <a:p>
            <a:pPr algn="ctr"/>
            <a:r>
              <a:rPr lang="en-US" sz="3200" b="1" cap="none" dirty="0"/>
              <a:t>Board objectives for 16/17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22 Sept. 2016</a:t>
            </a:r>
            <a:endParaRPr lang="en-US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21583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800" dirty="0"/>
              <a:t>The </a:t>
            </a:r>
            <a:r>
              <a:rPr lang="it-IT" sz="2800" dirty="0" err="1"/>
              <a:t>Italy</a:t>
            </a:r>
            <a:r>
              <a:rPr lang="it-IT" sz="2800" dirty="0"/>
              <a:t> case on the re-</a:t>
            </a:r>
            <a:r>
              <a:rPr lang="it-IT" sz="2800" dirty="0" err="1"/>
              <a:t>branding</a:t>
            </a:r>
            <a:endParaRPr lang="it-IT" sz="2800" dirty="0"/>
          </a:p>
        </p:txBody>
      </p:sp>
      <p:graphicFrame>
        <p:nvGraphicFramePr>
          <p:cNvPr id="6" name="Segnaposto contenut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5828374"/>
              </p:ext>
            </p:extLst>
          </p:nvPr>
        </p:nvGraphicFramePr>
        <p:xfrm>
          <a:off x="1155700" y="2374900"/>
          <a:ext cx="9888538" cy="4025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22 Sept. 2016</a:t>
            </a:r>
            <a:endParaRPr lang="en-US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10</a:t>
            </a:fld>
            <a:endParaRPr lang="en-US" dirty="0"/>
          </a:p>
        </p:txBody>
      </p:sp>
      <p:sp>
        <p:nvSpPr>
          <p:cNvPr id="9" name="Smile 8"/>
          <p:cNvSpPr/>
          <p:nvPr/>
        </p:nvSpPr>
        <p:spPr>
          <a:xfrm>
            <a:off x="6320835" y="3561712"/>
            <a:ext cx="433459" cy="484908"/>
          </a:xfrm>
          <a:prstGeom prst="smileyFace">
            <a:avLst/>
          </a:prstGeom>
          <a:gradFill>
            <a:gsLst>
              <a:gs pos="0">
                <a:srgbClr val="FFFF00"/>
              </a:gs>
              <a:gs pos="100000">
                <a:schemeClr val="accent1">
                  <a:hueOff val="0"/>
                  <a:satOff val="0"/>
                  <a:lumOff val="0"/>
                  <a:alphaOff val="0"/>
                  <a:shade val="90000"/>
                  <a:lumMod val="84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cxnSp>
        <p:nvCxnSpPr>
          <p:cNvPr id="11" name="Connettore 2 10"/>
          <p:cNvCxnSpPr/>
          <p:nvPr/>
        </p:nvCxnSpPr>
        <p:spPr>
          <a:xfrm>
            <a:off x="6754294" y="3911439"/>
            <a:ext cx="1583590" cy="986667"/>
          </a:xfrm>
          <a:prstGeom prst="straightConnector1">
            <a:avLst/>
          </a:prstGeom>
          <a:ln w="28575">
            <a:solidFill>
              <a:srgbClr val="003F7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/>
          <p:cNvSpPr txBox="1"/>
          <p:nvPr/>
        </p:nvSpPr>
        <p:spPr>
          <a:xfrm>
            <a:off x="8337885" y="4667819"/>
            <a:ext cx="3414866" cy="175432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After several years we decided to look for a network with a different approach where the WHY is the benefit for all members and not just for few.</a:t>
            </a:r>
          </a:p>
          <a:p>
            <a:pPr algn="just"/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Where the relationship is beyond the business. Where the success of one member becomes the success of all organization.</a:t>
            </a:r>
          </a:p>
          <a:p>
            <a:pPr algn="just"/>
            <a:r>
              <a:rPr lang="en-US" sz="1200" b="1" dirty="0">
                <a:solidFill>
                  <a:schemeClr val="bg1">
                    <a:lumMod val="50000"/>
                  </a:schemeClr>
                </a:solidFill>
              </a:rPr>
              <a:t>This is what we found in CHI.</a:t>
            </a:r>
          </a:p>
        </p:txBody>
      </p:sp>
      <p:sp>
        <p:nvSpPr>
          <p:cNvPr id="14" name="CasellaDiTesto 13"/>
          <p:cNvSpPr txBox="1"/>
          <p:nvPr/>
        </p:nvSpPr>
        <p:spPr>
          <a:xfrm rot="1877551">
            <a:off x="7362947" y="4389414"/>
            <a:ext cx="1079615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rgbClr val="003F77"/>
                </a:solidFill>
              </a:rPr>
              <a:t>The change</a:t>
            </a:r>
          </a:p>
        </p:txBody>
      </p:sp>
      <p:cxnSp>
        <p:nvCxnSpPr>
          <p:cNvPr id="7" name="Connettore 2 6"/>
          <p:cNvCxnSpPr/>
          <p:nvPr/>
        </p:nvCxnSpPr>
        <p:spPr>
          <a:xfrm flipH="1" flipV="1">
            <a:off x="8771343" y="3682566"/>
            <a:ext cx="305172" cy="985254"/>
          </a:xfrm>
          <a:prstGeom prst="straightConnector1">
            <a:avLst/>
          </a:prstGeom>
          <a:ln w="28575">
            <a:solidFill>
              <a:srgbClr val="003F7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magine 12" descr="F:\CHI Italy - cartelle personali\Albino\CH International\Logo\CHI-_CH_AW\7072CH CHI _CH_PMS_small_AW.jp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7884" y="3145558"/>
            <a:ext cx="738631" cy="5370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002865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9" grpId="0" animBg="1"/>
      <p:bldP spid="12" grpId="0" animBg="1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Relationship: the Key of success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b="1" dirty="0">
                <a:solidFill>
                  <a:srgbClr val="003F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Relationships are truly the key! Whether in our personal, business or leisure life, Good Relationships will either make us or break us!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dirty="0">
                <a:solidFill>
                  <a:srgbClr val="003F77"/>
                </a:solidFill>
              </a:rPr>
              <a:t>Watch this great John Maxwell </a:t>
            </a:r>
            <a:r>
              <a:rPr lang="en-US" dirty="0" smtClean="0">
                <a:solidFill>
                  <a:srgbClr val="003F77"/>
                </a:solidFill>
              </a:rPr>
              <a:t>message:</a:t>
            </a:r>
            <a:endParaRPr lang="it-IT" dirty="0" smtClean="0">
              <a:solidFill>
                <a:srgbClr val="003F77"/>
              </a:solidFill>
            </a:endParaRPr>
          </a:p>
          <a:p>
            <a:pPr marL="0" indent="0" algn="ctr">
              <a:buNone/>
            </a:pPr>
            <a:r>
              <a:rPr lang="en-US" b="1" u="sng" dirty="0" smtClean="0"/>
              <a:t>www.johnmaxwellteam.com/2016-relationships-2</a:t>
            </a:r>
            <a:endParaRPr lang="it-IT" b="1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22 Sept. 2016</a:t>
            </a:r>
            <a:endParaRPr lang="en-US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7128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Put Your and CHI’s Experience beyond Your Name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22 Sept. 2016</a:t>
            </a:r>
            <a:endParaRPr lang="en-US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12</a:t>
            </a:fld>
            <a:endParaRPr lang="en-US" dirty="0"/>
          </a:p>
        </p:txBody>
      </p:sp>
      <p:graphicFrame>
        <p:nvGraphicFramePr>
          <p:cNvPr id="10" name="Segnaposto contenuto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6102441"/>
              </p:ext>
            </p:extLst>
          </p:nvPr>
        </p:nvGraphicFramePr>
        <p:xfrm>
          <a:off x="841375" y="2603500"/>
          <a:ext cx="6073775" cy="3416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Esagono orizzontale 10"/>
          <p:cNvSpPr/>
          <p:nvPr/>
        </p:nvSpPr>
        <p:spPr>
          <a:xfrm>
            <a:off x="3237913" y="3861593"/>
            <a:ext cx="1223247" cy="900113"/>
          </a:xfrm>
          <a:prstGeom prst="hexagon">
            <a:avLst/>
          </a:prstGeom>
          <a:noFill/>
          <a:ln>
            <a:solidFill>
              <a:srgbClr val="003F77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reezing" dir="t"/>
            </a:scene3d>
          </a:bodyPr>
          <a:lstStyle/>
          <a:p>
            <a:pPr algn="ctr"/>
            <a:endParaRPr lang="it-IT" dirty="0">
              <a:ln>
                <a:solidFill>
                  <a:srgbClr val="003F77"/>
                </a:solidFill>
              </a:ln>
              <a:solidFill>
                <a:srgbClr val="003F77">
                  <a:alpha val="94000"/>
                </a:srgbClr>
              </a:solidFill>
              <a:effectLst>
                <a:innerShdw blurRad="342900">
                  <a:prstClr val="black">
                    <a:alpha val="62000"/>
                  </a:prstClr>
                </a:innerShdw>
              </a:effectLst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7808139" y="2757377"/>
            <a:ext cx="3616370" cy="3108543"/>
          </a:xfrm>
          <a:prstGeom prst="rect">
            <a:avLst/>
          </a:prstGeom>
          <a:gradFill>
            <a:gsLst>
              <a:gs pos="0">
                <a:srgbClr val="FFFF00"/>
              </a:gs>
              <a:gs pos="37000">
                <a:schemeClr val="accent1">
                  <a:alpha val="50000"/>
                  <a:hueOff val="0"/>
                  <a:satOff val="0"/>
                  <a:lumOff val="0"/>
                  <a:alphaOff val="0"/>
                  <a:shade val="90000"/>
                  <a:lumMod val="84000"/>
                </a:schemeClr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003F77"/>
                </a:solidFill>
                <a:latin typeface="Calibri" charset="0"/>
              </a:rPr>
              <a:t>If everyone is moving forward together, then the success takes care of itself.</a:t>
            </a:r>
          </a:p>
          <a:p>
            <a:pPr algn="r"/>
            <a:r>
              <a:rPr lang="en-US" sz="2800" dirty="0">
                <a:solidFill>
                  <a:srgbClr val="003F77"/>
                </a:solidFill>
                <a:latin typeface="Calibri" charset="0"/>
              </a:rPr>
              <a:t> </a:t>
            </a:r>
            <a:r>
              <a:rPr lang="en-US" sz="1600" dirty="0">
                <a:solidFill>
                  <a:srgbClr val="003F77"/>
                </a:solidFill>
                <a:latin typeface="Calibri" charset="0"/>
              </a:rPr>
              <a:t>[Henry Ford]</a:t>
            </a:r>
            <a:endParaRPr lang="en-US" sz="1600" dirty="0">
              <a:solidFill>
                <a:srgbClr val="003F77"/>
              </a:solidFill>
            </a:endParaRPr>
          </a:p>
        </p:txBody>
      </p:sp>
      <p:pic>
        <p:nvPicPr>
          <p:cNvPr id="9" name="Immagine 8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7322" y="4085270"/>
            <a:ext cx="886460" cy="4527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763454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22 Sept. 2016</a:t>
            </a:r>
            <a:endParaRPr lang="en-US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13</a:t>
            </a:fld>
            <a:endParaRPr lang="en-US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2500313" y="2474768"/>
            <a:ext cx="76610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n w="0"/>
                <a:solidFill>
                  <a:srgbClr val="003F77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Thank you so much for your attention.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3946222" y="3408836"/>
            <a:ext cx="476925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spc="150" dirty="0">
                <a:ln w="0"/>
                <a:solidFill>
                  <a:srgbClr val="003F77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Alberto C. Magrì</a:t>
            </a:r>
          </a:p>
          <a:p>
            <a:pPr algn="ctr"/>
            <a:r>
              <a:rPr lang="en-US" sz="2400" dirty="0">
                <a:ln w="0"/>
                <a:solidFill>
                  <a:srgbClr val="003F77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Future Board President 2016/17</a:t>
            </a:r>
          </a:p>
        </p:txBody>
      </p:sp>
    </p:spTree>
    <p:extLst>
      <p:ext uri="{BB962C8B-B14F-4D97-AF65-F5344CB8AC3E}">
        <p14:creationId xmlns:p14="http://schemas.microsoft.com/office/powerpoint/2010/main" val="10879856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54956" y="973668"/>
            <a:ext cx="9616684" cy="706964"/>
          </a:xfrm>
        </p:spPr>
        <p:txBody>
          <a:bodyPr/>
          <a:lstStyle/>
          <a:p>
            <a:pPr algn="ctr"/>
            <a:r>
              <a:rPr lang="en-US" sz="2800" b="1" dirty="0"/>
              <a:t>Be</a:t>
            </a:r>
            <a:r>
              <a:rPr lang="en-US" sz="2800" dirty="0"/>
              <a:t> independent, BUT don’t go into the market </a:t>
            </a:r>
            <a:r>
              <a:rPr lang="en-US" sz="3200" b="1" cap="small" dirty="0"/>
              <a:t>alone</a:t>
            </a:r>
            <a:endParaRPr lang="en-US" sz="2800" b="1" cap="small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>
                <a:solidFill>
                  <a:srgbClr val="003F77"/>
                </a:solidFill>
              </a:rPr>
              <a:t>Through the power of association, CHI is focused on helping its members to build a sustainable competitive advantage – one that comes from internal excellence and external relationships. </a:t>
            </a:r>
          </a:p>
          <a:p>
            <a:pPr algn="just"/>
            <a:r>
              <a:rPr lang="en-US" dirty="0">
                <a:solidFill>
                  <a:srgbClr val="003F77"/>
                </a:solidFill>
              </a:rPr>
              <a:t>Members are </a:t>
            </a:r>
            <a:r>
              <a:rPr lang="en-US" dirty="0" err="1">
                <a:solidFill>
                  <a:srgbClr val="003F77"/>
                </a:solidFill>
              </a:rPr>
              <a:t>CHI’s</a:t>
            </a:r>
            <a:r>
              <a:rPr lang="en-US" dirty="0">
                <a:solidFill>
                  <a:srgbClr val="003F77"/>
                </a:solidFill>
              </a:rPr>
              <a:t> greatest pride.</a:t>
            </a:r>
          </a:p>
          <a:p>
            <a:pPr algn="just"/>
            <a:r>
              <a:rPr lang="en-US" dirty="0">
                <a:solidFill>
                  <a:srgbClr val="003F77"/>
                </a:solidFill>
              </a:rPr>
              <a:t>Show to Your local market You are a member of CHI, being the pride of our family: CHI, an international organization with a </a:t>
            </a:r>
            <a:r>
              <a:rPr lang="en-US" sz="2000" b="1" dirty="0" err="1">
                <a:solidFill>
                  <a:srgbClr val="003F77"/>
                </a:solidFill>
              </a:rPr>
              <a:t>G</a:t>
            </a:r>
            <a:r>
              <a:rPr lang="en-US" dirty="0" err="1">
                <a:solidFill>
                  <a:srgbClr val="003F77"/>
                </a:solidFill>
              </a:rPr>
              <a:t>lo</a:t>
            </a:r>
            <a:r>
              <a:rPr lang="en-US" sz="2000" b="1" dirty="0" err="1">
                <a:solidFill>
                  <a:srgbClr val="003F77"/>
                </a:solidFill>
              </a:rPr>
              <a:t>C</a:t>
            </a:r>
            <a:r>
              <a:rPr lang="en-US" dirty="0" err="1">
                <a:solidFill>
                  <a:srgbClr val="003F77"/>
                </a:solidFill>
              </a:rPr>
              <a:t>al</a:t>
            </a:r>
            <a:r>
              <a:rPr lang="en-US" dirty="0">
                <a:solidFill>
                  <a:srgbClr val="003F77"/>
                </a:solidFill>
              </a:rPr>
              <a:t> view. </a:t>
            </a:r>
            <a:r>
              <a:rPr lang="en-US" b="1" dirty="0">
                <a:solidFill>
                  <a:srgbClr val="003F77"/>
                </a:solidFill>
              </a:rPr>
              <a:t>Think Globally, act Locally.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</a:t>
            </a:fld>
            <a:endParaRPr lang="en-US" dirty="0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22 Sept.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89683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dirty="0"/>
              <a:t>22 </a:t>
            </a:r>
            <a:r>
              <a:rPr lang="it-IT" dirty="0" err="1"/>
              <a:t>Sept</a:t>
            </a:r>
            <a:r>
              <a:rPr lang="it-IT" dirty="0"/>
              <a:t>. 2016</a:t>
            </a:r>
            <a:endParaRPr lang="en-US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</a:t>
            </a:fld>
            <a:endParaRPr lang="en-US" dirty="0"/>
          </a:p>
        </p:txBody>
      </p:sp>
      <p:sp>
        <p:nvSpPr>
          <p:cNvPr id="19" name="Rettangolo 18"/>
          <p:cNvSpPr/>
          <p:nvPr/>
        </p:nvSpPr>
        <p:spPr>
          <a:xfrm>
            <a:off x="5209309" y="5450032"/>
            <a:ext cx="6207991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500" dirty="0">
                <a:solidFill>
                  <a:srgbClr val="003F77"/>
                </a:solidFill>
              </a:rPr>
              <a:t>Usually the way we communicate is from outside to inside. </a:t>
            </a:r>
          </a:p>
        </p:txBody>
      </p:sp>
      <p:sp>
        <p:nvSpPr>
          <p:cNvPr id="20" name="Rettangolo 19"/>
          <p:cNvSpPr/>
          <p:nvPr/>
        </p:nvSpPr>
        <p:spPr>
          <a:xfrm>
            <a:off x="5209309" y="2268679"/>
            <a:ext cx="6207991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500" dirty="0">
                <a:solidFill>
                  <a:srgbClr val="003F77"/>
                </a:solidFill>
              </a:rPr>
              <a:t>This “little” Simon Sinek idea explains why some organizations (and some leaders) are able to inspire (and to grow) where others aren't.</a:t>
            </a:r>
          </a:p>
        </p:txBody>
      </p:sp>
      <p:sp>
        <p:nvSpPr>
          <p:cNvPr id="21" name="Titolo 1"/>
          <p:cNvSpPr txBox="1">
            <a:spLocks/>
          </p:cNvSpPr>
          <p:nvPr/>
        </p:nvSpPr>
        <p:spPr bwMode="gray">
          <a:xfrm>
            <a:off x="1154953" y="973668"/>
            <a:ext cx="8761413" cy="6888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dirty="0"/>
              <a:t>The Golden Circle approach </a:t>
            </a:r>
            <a:r>
              <a:rPr lang="en-US" sz="1400" dirty="0"/>
              <a:t>(by Simon Sinek)</a:t>
            </a:r>
          </a:p>
        </p:txBody>
      </p:sp>
      <p:sp>
        <p:nvSpPr>
          <p:cNvPr id="10" name="Rettangolo 9"/>
          <p:cNvSpPr/>
          <p:nvPr/>
        </p:nvSpPr>
        <p:spPr>
          <a:xfrm>
            <a:off x="5209308" y="2982083"/>
            <a:ext cx="6207991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500" b="1" dirty="0">
                <a:solidFill>
                  <a:srgbClr val="003F77"/>
                </a:solidFill>
              </a:rPr>
              <a:t>WHAT</a:t>
            </a:r>
          </a:p>
          <a:p>
            <a:pPr algn="just">
              <a:spcAft>
                <a:spcPts val="600"/>
              </a:spcAft>
            </a:pPr>
            <a:r>
              <a:rPr lang="en-US" sz="1500" dirty="0">
                <a:solidFill>
                  <a:srgbClr val="003F77"/>
                </a:solidFill>
              </a:rPr>
              <a:t>Every organization on the planet knows WHAT they do. 100%. These are products they sell or services they offer.</a:t>
            </a:r>
          </a:p>
        </p:txBody>
      </p:sp>
      <p:sp>
        <p:nvSpPr>
          <p:cNvPr id="12" name="Rettangolo 11"/>
          <p:cNvSpPr/>
          <p:nvPr/>
        </p:nvSpPr>
        <p:spPr>
          <a:xfrm>
            <a:off x="5209307" y="4431483"/>
            <a:ext cx="620799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500" b="1" dirty="0">
                <a:solidFill>
                  <a:srgbClr val="003F77"/>
                </a:solidFill>
              </a:rPr>
              <a:t>WHY</a:t>
            </a:r>
          </a:p>
          <a:p>
            <a:pPr algn="just"/>
            <a:r>
              <a:rPr lang="en-US" sz="1500" b="1" dirty="0">
                <a:solidFill>
                  <a:srgbClr val="003F77"/>
                </a:solidFill>
              </a:rPr>
              <a:t>Very few organizations know WHY they do what they do. WHY is not about making profits. That’s a result. It’s a purpose, cause or belief. It the very reason an organization exists.</a:t>
            </a:r>
          </a:p>
        </p:txBody>
      </p:sp>
      <p:sp>
        <p:nvSpPr>
          <p:cNvPr id="14" name="Rettangolo 13"/>
          <p:cNvSpPr/>
          <p:nvPr/>
        </p:nvSpPr>
        <p:spPr>
          <a:xfrm>
            <a:off x="5209309" y="3707125"/>
            <a:ext cx="6207991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500" b="1" dirty="0">
                <a:solidFill>
                  <a:srgbClr val="003F77"/>
                </a:solidFill>
              </a:rPr>
              <a:t>HOW</a:t>
            </a:r>
          </a:p>
          <a:p>
            <a:pPr algn="just">
              <a:spcAft>
                <a:spcPts val="600"/>
              </a:spcAft>
            </a:pPr>
            <a:r>
              <a:rPr lang="en-US" sz="1500" dirty="0">
                <a:solidFill>
                  <a:srgbClr val="003F77"/>
                </a:solidFill>
              </a:rPr>
              <a:t>Some organizations know HOW they do it. These are the things that make them special or set them apart from their competition.</a:t>
            </a:r>
          </a:p>
        </p:txBody>
      </p:sp>
      <p:sp>
        <p:nvSpPr>
          <p:cNvPr id="15" name="Rettangolo 14"/>
          <p:cNvSpPr/>
          <p:nvPr/>
        </p:nvSpPr>
        <p:spPr>
          <a:xfrm>
            <a:off x="5209309" y="5792932"/>
            <a:ext cx="6207991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500" b="1" u="sng" smtClean="0">
                <a:solidFill>
                  <a:srgbClr val="003F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</a:t>
            </a:r>
            <a:r>
              <a:rPr lang="en-US" sz="1500" u="sng" smtClean="0">
                <a:solidFill>
                  <a:srgbClr val="003F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500" u="sng" dirty="0">
                <a:solidFill>
                  <a:srgbClr val="003F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inspired organizations</a:t>
            </a:r>
            <a:r>
              <a:rPr lang="en-US" sz="1500" dirty="0">
                <a:solidFill>
                  <a:srgbClr val="003F77"/>
                </a:solidFill>
              </a:rPr>
              <a:t> – regardless of their size or regardless of their type of business - </a:t>
            </a:r>
            <a:r>
              <a:rPr lang="en-US" sz="1500" u="sng" dirty="0">
                <a:solidFill>
                  <a:srgbClr val="003F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 think, act and communicate from the inside to the outside</a:t>
            </a:r>
            <a:r>
              <a:rPr lang="en-US" sz="1500" dirty="0">
                <a:solidFill>
                  <a:srgbClr val="003F77"/>
                </a:solidFill>
              </a:rPr>
              <a:t>.</a:t>
            </a:r>
          </a:p>
        </p:txBody>
      </p:sp>
      <p:sp>
        <p:nvSpPr>
          <p:cNvPr id="29" name="Ovale 28"/>
          <p:cNvSpPr/>
          <p:nvPr/>
        </p:nvSpPr>
        <p:spPr>
          <a:xfrm>
            <a:off x="1015999" y="2641600"/>
            <a:ext cx="3420533" cy="3420533"/>
          </a:xfrm>
          <a:prstGeom prst="ellipse">
            <a:avLst/>
          </a:prstGeom>
          <a:solidFill>
            <a:schemeClr val="bg1"/>
          </a:solidFill>
          <a:ln w="444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 smtClean="0"/>
          </a:p>
          <a:p>
            <a:pPr algn="ctr"/>
            <a:endParaRPr lang="it-IT" dirty="0"/>
          </a:p>
          <a:p>
            <a:pPr algn="ctr"/>
            <a:endParaRPr lang="it-IT" dirty="0" smtClean="0"/>
          </a:p>
          <a:p>
            <a:pPr algn="ctr"/>
            <a:endParaRPr lang="it-IT" dirty="0"/>
          </a:p>
          <a:p>
            <a:pPr algn="ctr"/>
            <a:endParaRPr lang="it-IT" dirty="0" smtClean="0"/>
          </a:p>
          <a:p>
            <a:pPr algn="ctr"/>
            <a:endParaRPr lang="it-IT" dirty="0"/>
          </a:p>
          <a:p>
            <a:pPr algn="ctr"/>
            <a:endParaRPr lang="it-IT" dirty="0" smtClean="0"/>
          </a:p>
          <a:p>
            <a:pPr algn="ctr"/>
            <a:endParaRPr lang="it-IT" dirty="0"/>
          </a:p>
          <a:p>
            <a:pPr algn="ctr"/>
            <a:endParaRPr lang="it-IT" dirty="0" smtClean="0"/>
          </a:p>
          <a:p>
            <a:pPr algn="ctr"/>
            <a:endParaRPr lang="it-IT" dirty="0"/>
          </a:p>
          <a:p>
            <a:pPr algn="ctr"/>
            <a:endParaRPr lang="it-IT" dirty="0" smtClean="0"/>
          </a:p>
          <a:p>
            <a:pPr algn="ctr"/>
            <a:r>
              <a:rPr lang="it-IT" sz="2000" dirty="0" smtClean="0">
                <a:solidFill>
                  <a:schemeClr val="accent1"/>
                </a:solidFill>
                <a:latin typeface="Chalkduster" charset="0"/>
                <a:ea typeface="Chalkduster" charset="0"/>
                <a:cs typeface="Chalkduster" charset="0"/>
              </a:rPr>
              <a:t>WHAT</a:t>
            </a:r>
            <a:endParaRPr lang="it-IT" sz="2000" dirty="0">
              <a:solidFill>
                <a:schemeClr val="accent1"/>
              </a:solidFill>
              <a:latin typeface="Chalkduster" charset="0"/>
              <a:ea typeface="Chalkduster" charset="0"/>
              <a:cs typeface="Chalkduster" charset="0"/>
            </a:endParaRPr>
          </a:p>
        </p:txBody>
      </p:sp>
      <p:sp>
        <p:nvSpPr>
          <p:cNvPr id="30" name="Ovale 29"/>
          <p:cNvSpPr/>
          <p:nvPr/>
        </p:nvSpPr>
        <p:spPr>
          <a:xfrm>
            <a:off x="1475511" y="3108883"/>
            <a:ext cx="2489197" cy="2485965"/>
          </a:xfrm>
          <a:prstGeom prst="ellipse">
            <a:avLst/>
          </a:prstGeom>
          <a:solidFill>
            <a:schemeClr val="accent1"/>
          </a:solidFill>
          <a:ln w="44450">
            <a:solidFill>
              <a:srgbClr val="003F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 smtClean="0">
              <a:latin typeface="Chalkduster" charset="0"/>
              <a:ea typeface="Chalkduster" charset="0"/>
              <a:cs typeface="Chalkduster" charset="0"/>
            </a:endParaRPr>
          </a:p>
          <a:p>
            <a:pPr algn="ctr"/>
            <a:endParaRPr lang="it-IT" dirty="0">
              <a:latin typeface="Chalkduster" charset="0"/>
              <a:ea typeface="Chalkduster" charset="0"/>
              <a:cs typeface="Chalkduster" charset="0"/>
            </a:endParaRPr>
          </a:p>
          <a:p>
            <a:pPr algn="ctr"/>
            <a:endParaRPr lang="it-IT" dirty="0" smtClean="0">
              <a:latin typeface="Chalkduster" charset="0"/>
              <a:ea typeface="Chalkduster" charset="0"/>
              <a:cs typeface="Chalkduster" charset="0"/>
            </a:endParaRPr>
          </a:p>
          <a:p>
            <a:pPr algn="ctr"/>
            <a:endParaRPr lang="it-IT" dirty="0">
              <a:latin typeface="Chalkduster" charset="0"/>
              <a:ea typeface="Chalkduster" charset="0"/>
              <a:cs typeface="Chalkduster" charset="0"/>
            </a:endParaRPr>
          </a:p>
          <a:p>
            <a:pPr algn="ctr"/>
            <a:endParaRPr lang="it-IT" dirty="0" smtClean="0">
              <a:latin typeface="Chalkduster" charset="0"/>
              <a:ea typeface="Chalkduster" charset="0"/>
              <a:cs typeface="Chalkduster" charset="0"/>
            </a:endParaRPr>
          </a:p>
          <a:p>
            <a:pPr algn="ctr"/>
            <a:endParaRPr lang="it-IT" dirty="0">
              <a:latin typeface="Chalkduster" charset="0"/>
              <a:ea typeface="Chalkduster" charset="0"/>
              <a:cs typeface="Chalkduster" charset="0"/>
            </a:endParaRPr>
          </a:p>
          <a:p>
            <a:pPr algn="ctr"/>
            <a:endParaRPr lang="it-IT" dirty="0" smtClean="0">
              <a:latin typeface="Chalkduster" charset="0"/>
              <a:ea typeface="Chalkduster" charset="0"/>
              <a:cs typeface="Chalkduster" charset="0"/>
            </a:endParaRPr>
          </a:p>
          <a:p>
            <a:pPr algn="ctr"/>
            <a:r>
              <a:rPr lang="it-IT" sz="2000" dirty="0" smtClean="0">
                <a:solidFill>
                  <a:srgbClr val="003F77"/>
                </a:solidFill>
                <a:latin typeface="Chalkduster" charset="0"/>
                <a:ea typeface="Chalkduster" charset="0"/>
                <a:cs typeface="Chalkduster" charset="0"/>
              </a:rPr>
              <a:t>HOW</a:t>
            </a:r>
            <a:endParaRPr lang="it-IT" sz="2000" dirty="0">
              <a:solidFill>
                <a:srgbClr val="003F77"/>
              </a:solidFill>
              <a:latin typeface="Chalkduster" charset="0"/>
              <a:ea typeface="Chalkduster" charset="0"/>
              <a:cs typeface="Chalkduster" charset="0"/>
            </a:endParaRPr>
          </a:p>
        </p:txBody>
      </p:sp>
      <p:sp>
        <p:nvSpPr>
          <p:cNvPr id="31" name="Ovale 30"/>
          <p:cNvSpPr/>
          <p:nvPr/>
        </p:nvSpPr>
        <p:spPr>
          <a:xfrm>
            <a:off x="1943677" y="3579050"/>
            <a:ext cx="1552860" cy="1545630"/>
          </a:xfrm>
          <a:prstGeom prst="ellipse">
            <a:avLst/>
          </a:prstGeom>
          <a:solidFill>
            <a:srgbClr val="003F77"/>
          </a:solidFill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000" b="1" dirty="0" smtClean="0">
              <a:latin typeface="Chalkduster" charset="0"/>
              <a:ea typeface="Chalkduster" charset="0"/>
              <a:cs typeface="Chalkduster" charset="0"/>
            </a:endParaRPr>
          </a:p>
          <a:p>
            <a:pPr algn="ctr"/>
            <a:endParaRPr lang="it-IT" sz="2000" b="1" dirty="0">
              <a:latin typeface="Chalkduster" charset="0"/>
              <a:ea typeface="Chalkduster" charset="0"/>
              <a:cs typeface="Chalkduster" charset="0"/>
            </a:endParaRPr>
          </a:p>
          <a:p>
            <a:pPr algn="ctr"/>
            <a:r>
              <a:rPr lang="it-IT" sz="2000" b="1" dirty="0" smtClean="0">
                <a:latin typeface="Chalkduster" charset="0"/>
                <a:ea typeface="Chalkduster" charset="0"/>
                <a:cs typeface="Chalkduster" charset="0"/>
              </a:rPr>
              <a:t>WHY</a:t>
            </a:r>
            <a:endParaRPr lang="it-IT" b="1" dirty="0">
              <a:latin typeface="Chalkduster" charset="0"/>
              <a:ea typeface="Chalkduster" charset="0"/>
              <a:cs typeface="Chalkduster" charset="0"/>
            </a:endParaRPr>
          </a:p>
        </p:txBody>
      </p:sp>
      <p:cxnSp>
        <p:nvCxnSpPr>
          <p:cNvPr id="35" name="Connettore 2 34"/>
          <p:cNvCxnSpPr/>
          <p:nvPr/>
        </p:nvCxnSpPr>
        <p:spPr>
          <a:xfrm>
            <a:off x="3139709" y="4786810"/>
            <a:ext cx="500958" cy="1006122"/>
          </a:xfrm>
          <a:prstGeom prst="straightConnector1">
            <a:avLst/>
          </a:prstGeom>
          <a:ln w="603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61238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10" grpId="0"/>
      <p:bldP spid="12" grpId="0"/>
      <p:bldP spid="14" grpId="0"/>
      <p:bldP spid="15" grpId="0"/>
      <p:bldP spid="29" grpId="0" animBg="1"/>
      <p:bldP spid="30" grpId="0" animBg="1"/>
      <p:bldP spid="3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dirty="0"/>
              <a:t>22 </a:t>
            </a:r>
            <a:r>
              <a:rPr lang="it-IT" dirty="0" err="1"/>
              <a:t>Sept</a:t>
            </a:r>
            <a:r>
              <a:rPr lang="it-IT" dirty="0"/>
              <a:t>. 2016</a:t>
            </a:r>
            <a:endParaRPr lang="en-US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4</a:t>
            </a:fld>
            <a:endParaRPr lang="en-US" dirty="0"/>
          </a:p>
        </p:txBody>
      </p:sp>
      <p:sp>
        <p:nvSpPr>
          <p:cNvPr id="11" name="Titolo 10"/>
          <p:cNvSpPr>
            <a:spLocks noGrp="1"/>
          </p:cNvSpPr>
          <p:nvPr>
            <p:ph type="title"/>
          </p:nvPr>
        </p:nvSpPr>
        <p:spPr>
          <a:xfrm>
            <a:off x="1154953" y="1029088"/>
            <a:ext cx="8761413" cy="706964"/>
          </a:xfrm>
        </p:spPr>
        <p:txBody>
          <a:bodyPr/>
          <a:lstStyle/>
          <a:p>
            <a:r>
              <a:rPr lang="en-US" sz="2800" dirty="0"/>
              <a:t>How could the “Golden Circle approach” work for CHI?</a:t>
            </a:r>
          </a:p>
        </p:txBody>
      </p:sp>
      <p:sp>
        <p:nvSpPr>
          <p:cNvPr id="12" name="Segnaposto contenuto 5"/>
          <p:cNvSpPr txBox="1">
            <a:spLocks/>
          </p:cNvSpPr>
          <p:nvPr/>
        </p:nvSpPr>
        <p:spPr>
          <a:xfrm>
            <a:off x="7377684" y="2603500"/>
            <a:ext cx="4775200" cy="29591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14400">
              <a:lnSpc>
                <a:spcPct val="150000"/>
              </a:lnSpc>
              <a:spcBef>
                <a:spcPts val="0"/>
              </a:spcBef>
              <a:buSzTx/>
              <a:buNone/>
            </a:pPr>
            <a:r>
              <a:rPr lang="en-US" dirty="0">
                <a:solidFill>
                  <a:srgbClr val="003F77"/>
                </a:solidFill>
              </a:rPr>
              <a:t>What is your purpose in CHI?</a:t>
            </a:r>
          </a:p>
          <a:p>
            <a:pPr marL="0" indent="0" algn="ctr" defTabSz="914400">
              <a:lnSpc>
                <a:spcPct val="150000"/>
              </a:lnSpc>
              <a:spcBef>
                <a:spcPts val="0"/>
              </a:spcBef>
              <a:buSzTx/>
              <a:buNone/>
            </a:pPr>
            <a:r>
              <a:rPr lang="en-US" dirty="0">
                <a:solidFill>
                  <a:srgbClr val="003F77"/>
                </a:solidFill>
              </a:rPr>
              <a:t>What is your belief?</a:t>
            </a:r>
          </a:p>
          <a:p>
            <a:pPr marL="0" indent="0" algn="ctr" defTabSz="914400">
              <a:lnSpc>
                <a:spcPct val="150000"/>
              </a:lnSpc>
              <a:spcBef>
                <a:spcPts val="0"/>
              </a:spcBef>
              <a:buSzTx/>
              <a:buNone/>
            </a:pPr>
            <a:endParaRPr lang="en-US" dirty="0">
              <a:solidFill>
                <a:srgbClr val="003F77"/>
              </a:solidFill>
            </a:endParaRPr>
          </a:p>
          <a:p>
            <a:pPr marL="0" indent="0" algn="ctr" defTabSz="914400">
              <a:lnSpc>
                <a:spcPct val="150000"/>
              </a:lnSpc>
              <a:spcBef>
                <a:spcPts val="0"/>
              </a:spcBef>
              <a:buSzTx/>
              <a:buNone/>
            </a:pPr>
            <a:endParaRPr lang="en-US" dirty="0">
              <a:solidFill>
                <a:srgbClr val="003F77"/>
              </a:solidFill>
            </a:endParaRPr>
          </a:p>
          <a:p>
            <a:pPr marL="0" indent="0" algn="ctr" defTabSz="914400">
              <a:lnSpc>
                <a:spcPct val="150000"/>
              </a:lnSpc>
              <a:spcBef>
                <a:spcPts val="0"/>
              </a:spcBef>
              <a:buSzTx/>
              <a:buNone/>
            </a:pPr>
            <a:endParaRPr lang="en-US" b="1" dirty="0">
              <a:solidFill>
                <a:srgbClr val="003F77"/>
              </a:solidFill>
            </a:endParaRPr>
          </a:p>
          <a:p>
            <a:pPr marL="0" indent="0" algn="ctr" defTabSz="914400">
              <a:lnSpc>
                <a:spcPct val="150000"/>
              </a:lnSpc>
              <a:spcBef>
                <a:spcPts val="0"/>
              </a:spcBef>
              <a:buSzTx/>
              <a:buNone/>
            </a:pPr>
            <a:r>
              <a:rPr lang="en-US" b="1" dirty="0">
                <a:solidFill>
                  <a:srgbClr val="003F77"/>
                </a:solidFill>
              </a:rPr>
              <a:t>WHY did you join CHI?</a:t>
            </a:r>
          </a:p>
          <a:p>
            <a:pPr marL="0" indent="0" algn="ctr" defTabSz="914400">
              <a:lnSpc>
                <a:spcPct val="150000"/>
              </a:lnSpc>
              <a:spcBef>
                <a:spcPts val="0"/>
              </a:spcBef>
              <a:buClrTx/>
              <a:buSzTx/>
              <a:buFontTx/>
              <a:buNone/>
            </a:pPr>
            <a:endParaRPr lang="it-IT" dirty="0">
              <a:solidFill>
                <a:srgbClr val="003F77"/>
              </a:solidFill>
            </a:endParaRPr>
          </a:p>
        </p:txBody>
      </p:sp>
      <p:sp>
        <p:nvSpPr>
          <p:cNvPr id="13" name="Freccia giù 12"/>
          <p:cNvSpPr/>
          <p:nvPr/>
        </p:nvSpPr>
        <p:spPr>
          <a:xfrm>
            <a:off x="9522968" y="3740149"/>
            <a:ext cx="484632" cy="9318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Segnaposto contenuto 5"/>
          <p:cNvSpPr>
            <a:spLocks noGrp="1"/>
          </p:cNvSpPr>
          <p:nvPr>
            <p:ph idx="1"/>
          </p:nvPr>
        </p:nvSpPr>
        <p:spPr>
          <a:xfrm>
            <a:off x="1154953" y="2603500"/>
            <a:ext cx="5449045" cy="3416300"/>
          </a:xfrm>
        </p:spPr>
        <p:txBody>
          <a:bodyPr/>
          <a:lstStyle/>
          <a:p>
            <a:pPr marL="0" indent="0" algn="just" defTabSz="914400">
              <a:lnSpc>
                <a:spcPct val="150000"/>
              </a:lnSpc>
              <a:spcBef>
                <a:spcPts val="0"/>
              </a:spcBef>
              <a:buClrTx/>
              <a:buSzTx/>
              <a:buNone/>
            </a:pPr>
            <a:r>
              <a:rPr lang="en-US" dirty="0">
                <a:solidFill>
                  <a:srgbClr val="003F77"/>
                </a:solidFill>
              </a:rPr>
              <a:t>I strongly believe that discovering </a:t>
            </a:r>
            <a:r>
              <a:rPr lang="en-US" b="1" dirty="0">
                <a:solidFill>
                  <a:srgbClr val="003F77"/>
                </a:solidFill>
              </a:rPr>
              <a:t>WHY</a:t>
            </a:r>
            <a:r>
              <a:rPr lang="en-US" dirty="0">
                <a:solidFill>
                  <a:srgbClr val="003F77"/>
                </a:solidFill>
              </a:rPr>
              <a:t> Each of us joined CHI (and for the future members WHY they should join CHI) and </a:t>
            </a:r>
            <a:r>
              <a:rPr lang="en-US" b="1" dirty="0">
                <a:solidFill>
                  <a:srgbClr val="003F77"/>
                </a:solidFill>
              </a:rPr>
              <a:t>HOW</a:t>
            </a:r>
            <a:r>
              <a:rPr lang="en-US" dirty="0">
                <a:solidFill>
                  <a:srgbClr val="003F77"/>
                </a:solidFill>
              </a:rPr>
              <a:t> (the way) Each of us can augment its own expertise and staff through Our great network is the first step. </a:t>
            </a:r>
          </a:p>
          <a:p>
            <a:pPr marL="0" indent="0" algn="just" defTabSz="914400">
              <a:lnSpc>
                <a:spcPct val="150000"/>
              </a:lnSpc>
              <a:spcBef>
                <a:spcPts val="0"/>
              </a:spcBef>
              <a:buClrTx/>
              <a:buSzTx/>
              <a:buNone/>
            </a:pPr>
            <a:r>
              <a:rPr lang="en-US" dirty="0">
                <a:solidFill>
                  <a:srgbClr val="003F77"/>
                </a:solidFill>
              </a:rPr>
              <a:t>The result is </a:t>
            </a:r>
            <a:r>
              <a:rPr lang="en-US" b="1" dirty="0">
                <a:solidFill>
                  <a:srgbClr val="003F77"/>
                </a:solidFill>
              </a:rPr>
              <a:t>WHAT</a:t>
            </a:r>
            <a:r>
              <a:rPr lang="en-US" dirty="0">
                <a:solidFill>
                  <a:srgbClr val="003F77"/>
                </a:solidFill>
              </a:rPr>
              <a:t> we do.</a:t>
            </a:r>
          </a:p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dirty="0">
              <a:solidFill>
                <a:srgbClr val="003F7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8537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761413" cy="842432"/>
          </a:xfrm>
        </p:spPr>
        <p:txBody>
          <a:bodyPr/>
          <a:lstStyle/>
          <a:p>
            <a:r>
              <a:rPr lang="en-US" sz="2800" dirty="0"/>
              <a:t>If you don’t mind me asking: </a:t>
            </a:r>
            <a:br>
              <a:rPr lang="en-US" sz="2800" dirty="0"/>
            </a:br>
            <a:r>
              <a:rPr lang="en-US" sz="2800" dirty="0"/>
              <a:t>For you, which is the “</a:t>
            </a:r>
            <a:r>
              <a:rPr lang="en-US" sz="2800" b="1" dirty="0"/>
              <a:t>WHY</a:t>
            </a:r>
            <a:r>
              <a:rPr lang="en-US" sz="2800" dirty="0"/>
              <a:t> did we join CHI?”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dirty="0"/>
              <a:t>22 </a:t>
            </a:r>
            <a:r>
              <a:rPr lang="it-IT" dirty="0" err="1"/>
              <a:t>Sept</a:t>
            </a:r>
            <a:r>
              <a:rPr lang="it-IT" dirty="0"/>
              <a:t>. 2016</a:t>
            </a:r>
            <a:endParaRPr lang="en-US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5</a:t>
            </a:fld>
            <a:endParaRPr lang="en-US" dirty="0"/>
          </a:p>
        </p:txBody>
      </p:sp>
      <p:sp>
        <p:nvSpPr>
          <p:cNvPr id="9" name="Segnaposto contenuto 8"/>
          <p:cNvSpPr>
            <a:spLocks noGrp="1"/>
          </p:cNvSpPr>
          <p:nvPr>
            <p:ph idx="1"/>
          </p:nvPr>
        </p:nvSpPr>
        <p:spPr>
          <a:xfrm>
            <a:off x="1712173" y="2603500"/>
            <a:ext cx="8761412" cy="3416300"/>
          </a:xfrm>
        </p:spPr>
        <p:txBody>
          <a:bodyPr>
            <a:normAutofit fontScale="92500" lnSpcReduction="20000"/>
          </a:bodyPr>
          <a:lstStyle/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003F77"/>
                </a:solidFill>
              </a:rPr>
              <a:t>Being an open family with different cultures, each of which contributes to the growth of each member in terms of: </a:t>
            </a:r>
          </a:p>
          <a:p>
            <a:pPr lvl="1" algn="just" defTabSz="91440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SzTx/>
              <a:buFont typeface="LucidaGrande" charset="0"/>
              <a:buChar char="▶"/>
              <a:defRPr/>
            </a:pPr>
            <a:r>
              <a:rPr lang="en-US" sz="2600" dirty="0">
                <a:solidFill>
                  <a:srgbClr val="003F77"/>
                </a:solidFill>
              </a:rPr>
              <a:t> experience, </a:t>
            </a:r>
          </a:p>
          <a:p>
            <a:pPr lvl="1" algn="just" defTabSz="91440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SzTx/>
              <a:buFont typeface="LucidaGrande" charset="0"/>
              <a:buChar char="▶"/>
              <a:defRPr/>
            </a:pPr>
            <a:r>
              <a:rPr lang="en-US" sz="2600" dirty="0">
                <a:solidFill>
                  <a:srgbClr val="003F77"/>
                </a:solidFill>
              </a:rPr>
              <a:t> being open to “overseas businesses” and </a:t>
            </a:r>
          </a:p>
          <a:p>
            <a:pPr lvl="1" algn="just" defTabSz="91440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SzTx/>
              <a:buFont typeface="LucidaGrande" charset="0"/>
              <a:buChar char="▶"/>
              <a:defRPr/>
            </a:pPr>
            <a:r>
              <a:rPr lang="en-US" sz="2600" dirty="0">
                <a:solidFill>
                  <a:srgbClr val="003F77"/>
                </a:solidFill>
              </a:rPr>
              <a:t> for sharing the knowledge of each family member.</a:t>
            </a:r>
          </a:p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srgbClr val="003F7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2337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761413" cy="842432"/>
          </a:xfrm>
        </p:spPr>
        <p:txBody>
          <a:bodyPr/>
          <a:lstStyle/>
          <a:p>
            <a:r>
              <a:rPr lang="en-US" sz="2800" dirty="0"/>
              <a:t>HOW: The way we can act </a:t>
            </a:r>
            <a:r>
              <a:rPr lang="en-US" sz="2000" dirty="0"/>
              <a:t>(1/2)</a:t>
            </a:r>
            <a:endParaRPr lang="en-US" sz="280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22 Sept. 2016</a:t>
            </a:r>
            <a:endParaRPr lang="en-US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6</a:t>
            </a:fld>
            <a:endParaRPr lang="en-US" dirty="0"/>
          </a:p>
        </p:txBody>
      </p:sp>
      <p:sp>
        <p:nvSpPr>
          <p:cNvPr id="7" name="Segnaposto contenuto 2"/>
          <p:cNvSpPr txBox="1">
            <a:spLocks/>
          </p:cNvSpPr>
          <p:nvPr/>
        </p:nvSpPr>
        <p:spPr>
          <a:xfrm>
            <a:off x="685055" y="2447316"/>
            <a:ext cx="4140945" cy="15748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dirty="0">
                <a:solidFill>
                  <a:srgbClr val="003F77"/>
                </a:solidFill>
              </a:rPr>
              <a:t>Through the collective knowledge and experience of each member, giving concrete advantage to the members and their staff</a:t>
            </a:r>
          </a:p>
        </p:txBody>
      </p:sp>
      <p:sp>
        <p:nvSpPr>
          <p:cNvPr id="10" name="Rettangolo 9"/>
          <p:cNvSpPr/>
          <p:nvPr/>
        </p:nvSpPr>
        <p:spPr>
          <a:xfrm>
            <a:off x="685055" y="4722974"/>
            <a:ext cx="4140945" cy="135421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dirty="0">
                <a:solidFill>
                  <a:srgbClr val="003F77"/>
                </a:solidFill>
              </a:rPr>
              <a:t>International Exchange Program</a:t>
            </a:r>
          </a:p>
          <a:p>
            <a:pPr marL="800100" lvl="1" indent="-342900" algn="just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1300" dirty="0">
                <a:solidFill>
                  <a:srgbClr val="003F77"/>
                </a:solidFill>
              </a:rPr>
              <a:t>Global mindset; opportunities to grow;</a:t>
            </a:r>
          </a:p>
          <a:p>
            <a:pPr marL="800100" lvl="1" indent="-342900" algn="just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1300" dirty="0">
                <a:solidFill>
                  <a:srgbClr val="003F77"/>
                </a:solidFill>
              </a:rPr>
              <a:t>Expand your horizon</a:t>
            </a:r>
          </a:p>
          <a:p>
            <a:pPr marL="800100" lvl="1" indent="-342900" algn="just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1300" dirty="0">
                <a:solidFill>
                  <a:srgbClr val="003F77"/>
                </a:solidFill>
              </a:rPr>
              <a:t>Help motivate and retain key staff</a:t>
            </a:r>
          </a:p>
        </p:txBody>
      </p:sp>
      <p:sp>
        <p:nvSpPr>
          <p:cNvPr id="12" name="Segnaposto contenuto 2"/>
          <p:cNvSpPr txBox="1">
            <a:spLocks/>
          </p:cNvSpPr>
          <p:nvPr/>
        </p:nvSpPr>
        <p:spPr>
          <a:xfrm>
            <a:off x="6353119" y="2447315"/>
            <a:ext cx="4382245" cy="2027703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None/>
            </a:pPr>
            <a:r>
              <a:rPr lang="en-US" sz="1300" dirty="0">
                <a:solidFill>
                  <a:srgbClr val="003F77"/>
                </a:solidFill>
              </a:rPr>
              <a:t>Creating some “</a:t>
            </a:r>
            <a:r>
              <a:rPr lang="en-US" sz="1300" b="1" dirty="0">
                <a:solidFill>
                  <a:srgbClr val="003F77"/>
                </a:solidFill>
              </a:rPr>
              <a:t>Group Committees</a:t>
            </a:r>
            <a:r>
              <a:rPr lang="en-US" sz="1300" dirty="0">
                <a:solidFill>
                  <a:srgbClr val="003F77"/>
                </a:solidFill>
              </a:rPr>
              <a:t>” within the membership, divided by investigations, such as:</a:t>
            </a:r>
          </a:p>
          <a:p>
            <a:pPr lvl="1" algn="just">
              <a:spcBef>
                <a:spcPts val="0"/>
              </a:spcBef>
            </a:pPr>
            <a:r>
              <a:rPr lang="en-US" sz="1300" dirty="0">
                <a:solidFill>
                  <a:srgbClr val="003F77"/>
                </a:solidFill>
              </a:rPr>
              <a:t>Transfer Pricing</a:t>
            </a:r>
          </a:p>
          <a:p>
            <a:pPr lvl="1" algn="just">
              <a:spcBef>
                <a:spcPts val="0"/>
              </a:spcBef>
            </a:pPr>
            <a:r>
              <a:rPr lang="en-US" sz="1300" dirty="0">
                <a:solidFill>
                  <a:srgbClr val="003F77"/>
                </a:solidFill>
              </a:rPr>
              <a:t>IFRS</a:t>
            </a:r>
          </a:p>
          <a:p>
            <a:pPr lvl="1" algn="just">
              <a:spcBef>
                <a:spcPts val="0"/>
              </a:spcBef>
            </a:pPr>
            <a:r>
              <a:rPr lang="en-US" sz="1300" dirty="0">
                <a:solidFill>
                  <a:srgbClr val="003F77"/>
                </a:solidFill>
              </a:rPr>
              <a:t>VAT </a:t>
            </a:r>
          </a:p>
          <a:p>
            <a:pPr lvl="1" algn="just">
              <a:spcBef>
                <a:spcPts val="0"/>
              </a:spcBef>
            </a:pPr>
            <a:r>
              <a:rPr lang="en-US" sz="1300" dirty="0">
                <a:solidFill>
                  <a:srgbClr val="003F77"/>
                </a:solidFill>
              </a:rPr>
              <a:t>Business Management and Corporate Finance</a:t>
            </a:r>
          </a:p>
          <a:p>
            <a:pPr lvl="1" algn="just">
              <a:spcBef>
                <a:spcPts val="0"/>
              </a:spcBef>
            </a:pPr>
            <a:r>
              <a:rPr lang="en-US" sz="1300" dirty="0">
                <a:solidFill>
                  <a:srgbClr val="003F77"/>
                </a:solidFill>
              </a:rPr>
              <a:t>Marketing</a:t>
            </a:r>
          </a:p>
          <a:p>
            <a:pPr lvl="1" algn="just">
              <a:spcBef>
                <a:spcPts val="0"/>
              </a:spcBef>
            </a:pPr>
            <a:r>
              <a:rPr lang="en-US" sz="1300" dirty="0">
                <a:solidFill>
                  <a:srgbClr val="003F77"/>
                </a:solidFill>
              </a:rPr>
              <a:t>Information Technology</a:t>
            </a:r>
          </a:p>
          <a:p>
            <a:pPr lvl="1" algn="just">
              <a:spcBef>
                <a:spcPts val="0"/>
              </a:spcBef>
            </a:pPr>
            <a:r>
              <a:rPr lang="en-US" sz="1300" dirty="0">
                <a:solidFill>
                  <a:srgbClr val="003F77"/>
                </a:solidFill>
              </a:rPr>
              <a:t>Human Resources</a:t>
            </a:r>
          </a:p>
          <a:p>
            <a:pPr marL="457200" lvl="1" indent="0" algn="just">
              <a:spcBef>
                <a:spcPts val="0"/>
              </a:spcBef>
              <a:buNone/>
            </a:pPr>
            <a:endParaRPr lang="en-US" sz="1300" dirty="0">
              <a:solidFill>
                <a:srgbClr val="003F77"/>
              </a:solidFill>
            </a:endParaRPr>
          </a:p>
        </p:txBody>
      </p:sp>
      <p:sp>
        <p:nvSpPr>
          <p:cNvPr id="14" name="Mostrina 13"/>
          <p:cNvSpPr/>
          <p:nvPr/>
        </p:nvSpPr>
        <p:spPr>
          <a:xfrm>
            <a:off x="5005732" y="2953393"/>
            <a:ext cx="1066055" cy="242316"/>
          </a:xfrm>
          <a:prstGeom prst="chevron">
            <a:avLst/>
          </a:prstGeom>
          <a:solidFill>
            <a:srgbClr val="003F7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7" name="Rettangolo 16"/>
          <p:cNvSpPr/>
          <p:nvPr/>
        </p:nvSpPr>
        <p:spPr>
          <a:xfrm>
            <a:off x="6353119" y="4722974"/>
            <a:ext cx="4382245" cy="89255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en-US" sz="1300" dirty="0">
                <a:solidFill>
                  <a:srgbClr val="003F77"/>
                </a:solidFill>
              </a:rPr>
              <a:t>Creating a </a:t>
            </a:r>
            <a:r>
              <a:rPr lang="en-US" sz="1300" b="1" dirty="0">
                <a:solidFill>
                  <a:srgbClr val="003F77"/>
                </a:solidFill>
              </a:rPr>
              <a:t>CHI Job exchange program </a:t>
            </a:r>
            <a:r>
              <a:rPr lang="en-US" sz="1300" dirty="0">
                <a:solidFill>
                  <a:srgbClr val="003F77"/>
                </a:solidFill>
              </a:rPr>
              <a:t>for members or their staff who want to gain a great experience abroad to develop his/her skills in the field of accounting, tax or business management</a:t>
            </a:r>
          </a:p>
        </p:txBody>
      </p:sp>
      <p:sp>
        <p:nvSpPr>
          <p:cNvPr id="18" name="Mostrina 17"/>
          <p:cNvSpPr/>
          <p:nvPr/>
        </p:nvSpPr>
        <p:spPr>
          <a:xfrm>
            <a:off x="5002631" y="4918578"/>
            <a:ext cx="1066055" cy="242316"/>
          </a:xfrm>
          <a:prstGeom prst="chevron">
            <a:avLst/>
          </a:prstGeom>
          <a:solidFill>
            <a:srgbClr val="003F7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5807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2" grpId="0" animBg="1"/>
      <p:bldP spid="14" grpId="0" animBg="1"/>
      <p:bldP spid="17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761413" cy="842432"/>
          </a:xfrm>
        </p:spPr>
        <p:txBody>
          <a:bodyPr/>
          <a:lstStyle/>
          <a:p>
            <a:r>
              <a:rPr lang="en-US" sz="2800" dirty="0"/>
              <a:t>HOW: The way we can act </a:t>
            </a:r>
            <a:r>
              <a:rPr lang="en-US" sz="2000" dirty="0"/>
              <a:t>(2/2)</a:t>
            </a:r>
            <a:endParaRPr lang="en-US" sz="280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22 Sept. 2016</a:t>
            </a:r>
            <a:endParaRPr lang="en-US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7</a:t>
            </a:fld>
            <a:endParaRPr lang="en-US" dirty="0"/>
          </a:p>
        </p:txBody>
      </p:sp>
      <p:sp>
        <p:nvSpPr>
          <p:cNvPr id="7" name="Segnaposto contenuto 2"/>
          <p:cNvSpPr txBox="1">
            <a:spLocks/>
          </p:cNvSpPr>
          <p:nvPr/>
        </p:nvSpPr>
        <p:spPr>
          <a:xfrm>
            <a:off x="685055" y="2447316"/>
            <a:ext cx="4140945" cy="174368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dirty="0">
                <a:solidFill>
                  <a:srgbClr val="003F77"/>
                </a:solidFill>
              </a:rPr>
              <a:t>Seeking the highest quality solutions for your business needs; we’ll go wherever we need us, to secure the best solution for you. Through a Global resources platform and its tools.</a:t>
            </a:r>
          </a:p>
        </p:txBody>
      </p:sp>
      <p:sp>
        <p:nvSpPr>
          <p:cNvPr id="10" name="Rettangolo 9"/>
          <p:cNvSpPr/>
          <p:nvPr/>
        </p:nvSpPr>
        <p:spPr>
          <a:xfrm>
            <a:off x="685055" y="4641570"/>
            <a:ext cx="4140945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dirty="0">
                <a:solidFill>
                  <a:srgbClr val="003F77"/>
                </a:solidFill>
              </a:rPr>
              <a:t>Expanding CHI in the Countries where we are not yet present </a:t>
            </a:r>
          </a:p>
        </p:txBody>
      </p:sp>
      <p:sp>
        <p:nvSpPr>
          <p:cNvPr id="14" name="Mostrina 13"/>
          <p:cNvSpPr/>
          <p:nvPr/>
        </p:nvSpPr>
        <p:spPr>
          <a:xfrm>
            <a:off x="5005732" y="2953393"/>
            <a:ext cx="1066055" cy="242316"/>
          </a:xfrm>
          <a:prstGeom prst="chevron">
            <a:avLst/>
          </a:prstGeom>
          <a:solidFill>
            <a:srgbClr val="003F7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7" name="Rettangolo 16"/>
          <p:cNvSpPr/>
          <p:nvPr/>
        </p:nvSpPr>
        <p:spPr>
          <a:xfrm>
            <a:off x="6353118" y="4641570"/>
            <a:ext cx="4382245" cy="154914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1000"/>
              </a:spcBef>
              <a:buClr>
                <a:schemeClr val="accent1"/>
              </a:buClr>
              <a:buSzPct val="80000"/>
              <a:buFont typeface="LucidaGrande" charset="0"/>
              <a:buChar char="▶"/>
            </a:pPr>
            <a:r>
              <a:rPr lang="en-US" sz="1300" dirty="0">
                <a:solidFill>
                  <a:srgbClr val="003F77"/>
                </a:solidFill>
              </a:rPr>
              <a:t>We have to re-build the Countries where we lost our prior members: Germany and Poland.</a:t>
            </a:r>
          </a:p>
          <a:p>
            <a:pPr marL="285750" indent="-285750" algn="just">
              <a:spcBef>
                <a:spcPts val="1000"/>
              </a:spcBef>
              <a:buClr>
                <a:schemeClr val="accent1"/>
              </a:buClr>
              <a:buSzPct val="80000"/>
              <a:buFont typeface="LucidaGrande" charset="0"/>
              <a:buChar char="▶"/>
            </a:pPr>
            <a:r>
              <a:rPr lang="en-US" sz="1300" dirty="0">
                <a:solidFill>
                  <a:srgbClr val="003F77"/>
                </a:solidFill>
              </a:rPr>
              <a:t>We have to expand in USA and in Africa region (emerging area) starting from South Africa.</a:t>
            </a:r>
          </a:p>
          <a:p>
            <a:pPr marL="285750" indent="-285750" algn="just">
              <a:spcBef>
                <a:spcPts val="1000"/>
              </a:spcBef>
              <a:buClr>
                <a:schemeClr val="accent1"/>
              </a:buClr>
              <a:buSzPct val="80000"/>
              <a:buFont typeface="LucidaGrande" charset="0"/>
              <a:buChar char="▶"/>
            </a:pPr>
            <a:r>
              <a:rPr lang="en-US" sz="1300" b="1" dirty="0">
                <a:solidFill>
                  <a:srgbClr val="003F77"/>
                </a:solidFill>
              </a:rPr>
              <a:t>We need to listen to our members on where they need assistance or where they see opportunities.</a:t>
            </a:r>
          </a:p>
        </p:txBody>
      </p:sp>
      <p:sp>
        <p:nvSpPr>
          <p:cNvPr id="19" name="Rettangolo 18"/>
          <p:cNvSpPr/>
          <p:nvPr/>
        </p:nvSpPr>
        <p:spPr>
          <a:xfrm>
            <a:off x="6353118" y="2447316"/>
            <a:ext cx="4382245" cy="1492716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285750" indent="-285750" algn="just">
              <a:buClr>
                <a:schemeClr val="accent1"/>
              </a:buClr>
              <a:buSzPct val="80000"/>
              <a:buFont typeface="Century Gothic" panose="020B0502020202020204" pitchFamily="34" charset="0"/>
              <a:buChar char="►"/>
            </a:pPr>
            <a:r>
              <a:rPr lang="en-US" sz="1300" dirty="0">
                <a:solidFill>
                  <a:srgbClr val="003F77"/>
                </a:solidFill>
              </a:rPr>
              <a:t>Creating </a:t>
            </a:r>
            <a:r>
              <a:rPr lang="en-US" sz="1300" b="1" dirty="0">
                <a:solidFill>
                  <a:srgbClr val="003F77"/>
                </a:solidFill>
              </a:rPr>
              <a:t>webinars</a:t>
            </a:r>
            <a:r>
              <a:rPr lang="en-US" sz="1300" dirty="0">
                <a:solidFill>
                  <a:srgbClr val="003F77"/>
                </a:solidFill>
              </a:rPr>
              <a:t> and a </a:t>
            </a:r>
            <a:r>
              <a:rPr lang="en-US" sz="1300" b="1" dirty="0">
                <a:solidFill>
                  <a:srgbClr val="003F77"/>
                </a:solidFill>
              </a:rPr>
              <a:t>platform</a:t>
            </a:r>
            <a:r>
              <a:rPr lang="en-US" sz="1300" dirty="0">
                <a:solidFill>
                  <a:srgbClr val="003F77"/>
                </a:solidFill>
              </a:rPr>
              <a:t> where each member can upload those tools that could be shared to others such as:</a:t>
            </a:r>
          </a:p>
          <a:p>
            <a:pPr marL="800100" lvl="1" indent="-342900" algn="just"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1300" dirty="0">
                <a:solidFill>
                  <a:srgbClr val="003F77"/>
                </a:solidFill>
              </a:rPr>
              <a:t>Investment evaluation model</a:t>
            </a:r>
          </a:p>
          <a:p>
            <a:pPr marL="800100" lvl="1" indent="-342900" algn="just"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1300" dirty="0">
                <a:solidFill>
                  <a:srgbClr val="003F77"/>
                </a:solidFill>
              </a:rPr>
              <a:t>Business plan spread sheet / model</a:t>
            </a:r>
          </a:p>
          <a:p>
            <a:pPr marL="800100" lvl="1" indent="-342900" algn="just"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1300" dirty="0">
                <a:solidFill>
                  <a:srgbClr val="003F77"/>
                </a:solidFill>
              </a:rPr>
              <a:t>Case studies on new service evaluation</a:t>
            </a:r>
          </a:p>
          <a:p>
            <a:pPr marL="800100" lvl="1" indent="-342900" algn="just"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1300" dirty="0">
                <a:solidFill>
                  <a:srgbClr val="003F77"/>
                </a:solidFill>
              </a:rPr>
              <a:t>… … …</a:t>
            </a:r>
          </a:p>
        </p:txBody>
      </p:sp>
      <p:sp>
        <p:nvSpPr>
          <p:cNvPr id="11" name="Mostrina 13"/>
          <p:cNvSpPr/>
          <p:nvPr/>
        </p:nvSpPr>
        <p:spPr>
          <a:xfrm>
            <a:off x="5056531" y="4843577"/>
            <a:ext cx="1066055" cy="242316"/>
          </a:xfrm>
          <a:prstGeom prst="chevron">
            <a:avLst/>
          </a:prstGeom>
          <a:solidFill>
            <a:srgbClr val="003F7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4010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4" grpId="0" animBg="1"/>
      <p:bldP spid="17" grpId="0" animBg="1"/>
      <p:bldP spid="19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/>
              <a:t>WHAT</a:t>
            </a:r>
            <a:r>
              <a:rPr lang="en-US" sz="2800" dirty="0"/>
              <a:t> would we achieve?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22 Sept. 2016</a:t>
            </a:r>
            <a:endParaRPr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8</a:t>
            </a:fld>
            <a:endParaRPr lang="en-US" dirty="0"/>
          </a:p>
        </p:txBody>
      </p:sp>
      <p:sp>
        <p:nvSpPr>
          <p:cNvPr id="2" name="Rettangolo 1"/>
          <p:cNvSpPr/>
          <p:nvPr/>
        </p:nvSpPr>
        <p:spPr>
          <a:xfrm>
            <a:off x="1154953" y="2800260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just">
              <a:lnSpc>
                <a:spcPct val="150000"/>
              </a:lnSpc>
              <a:buClr>
                <a:schemeClr val="accent1"/>
              </a:buClr>
              <a:buFont typeface="LucidaGrande" charset="0"/>
              <a:buChar char="▶"/>
            </a:pPr>
            <a:r>
              <a:rPr lang="en-US" dirty="0">
                <a:solidFill>
                  <a:srgbClr val="042E64"/>
                </a:solidFill>
              </a:rPr>
              <a:t>The highest quality solutions to our members and to their Clients’ business needs</a:t>
            </a:r>
          </a:p>
          <a:p>
            <a:pPr marL="285750" indent="-285750" algn="just">
              <a:lnSpc>
                <a:spcPct val="150000"/>
              </a:lnSpc>
              <a:buClr>
                <a:schemeClr val="accent1"/>
              </a:buClr>
              <a:buFont typeface="LucidaGrande" charset="0"/>
              <a:buChar char="▶"/>
            </a:pPr>
            <a:r>
              <a:rPr lang="en-US" dirty="0">
                <a:solidFill>
                  <a:srgbClr val="042E64"/>
                </a:solidFill>
              </a:rPr>
              <a:t>We’ll go wherever we need to secure the best solution for the members and their clients.</a:t>
            </a:r>
          </a:p>
        </p:txBody>
      </p:sp>
    </p:spTree>
    <p:extLst>
      <p:ext uri="{BB962C8B-B14F-4D97-AF65-F5344CB8AC3E}">
        <p14:creationId xmlns:p14="http://schemas.microsoft.com/office/powerpoint/2010/main" val="16637356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54954" y="895689"/>
            <a:ext cx="3016996" cy="614029"/>
          </a:xfrm>
        </p:spPr>
        <p:txBody>
          <a:bodyPr/>
          <a:lstStyle/>
          <a:p>
            <a:pPr algn="just"/>
            <a:r>
              <a:rPr lang="en-US" sz="2800" b="1" dirty="0"/>
              <a:t>The brand CHI</a:t>
            </a:r>
          </a:p>
        </p:txBody>
      </p:sp>
      <p:sp>
        <p:nvSpPr>
          <p:cNvPr id="13" name="Segnaposto contenuto 12"/>
          <p:cNvSpPr>
            <a:spLocks noGrp="1"/>
          </p:cNvSpPr>
          <p:nvPr>
            <p:ph idx="1"/>
          </p:nvPr>
        </p:nvSpPr>
        <p:spPr>
          <a:xfrm>
            <a:off x="5852581" y="1695533"/>
            <a:ext cx="5190065" cy="2602833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en-US" dirty="0">
                <a:solidFill>
                  <a:srgbClr val="003F77"/>
                </a:solidFill>
              </a:rPr>
              <a:t>We have to promote the CHI brand in each Country through each member’s web site, “e-mail signature”, etc.. This would allow us to at least:</a:t>
            </a:r>
          </a:p>
          <a:p>
            <a:pPr lvl="1" algn="just"/>
            <a:r>
              <a:rPr lang="en-US" dirty="0">
                <a:solidFill>
                  <a:srgbClr val="003F77"/>
                </a:solidFill>
              </a:rPr>
              <a:t>Keep our Clients confident they can work and talk with the same ”Family”</a:t>
            </a:r>
          </a:p>
          <a:p>
            <a:pPr lvl="1" algn="just"/>
            <a:r>
              <a:rPr lang="en-US" dirty="0">
                <a:solidFill>
                  <a:srgbClr val="003F77"/>
                </a:solidFill>
              </a:rPr>
              <a:t>Attract new members.</a:t>
            </a:r>
          </a:p>
          <a:p>
            <a:pPr marL="457200" lvl="1" indent="0" algn="just">
              <a:buNone/>
            </a:pPr>
            <a:endParaRPr lang="en-US" dirty="0">
              <a:solidFill>
                <a:srgbClr val="003F77"/>
              </a:solidFill>
            </a:endParaRP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22 Sept. 2016</a:t>
            </a:r>
            <a:endParaRPr lang="en-US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9</a:t>
            </a:fld>
            <a:endParaRPr lang="en-US" dirty="0"/>
          </a:p>
        </p:txBody>
      </p:sp>
      <p:sp>
        <p:nvSpPr>
          <p:cNvPr id="7" name="Segnaposto contenuto 2"/>
          <p:cNvSpPr txBox="1">
            <a:spLocks/>
          </p:cNvSpPr>
          <p:nvPr/>
        </p:nvSpPr>
        <p:spPr>
          <a:xfrm>
            <a:off x="1154954" y="1695533"/>
            <a:ext cx="3016996" cy="13026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400" b="1" dirty="0">
                <a:solidFill>
                  <a:srgbClr val="92D050"/>
                </a:solidFill>
              </a:rPr>
              <a:t>Promoting the CHI brand in each Country</a:t>
            </a:r>
          </a:p>
          <a:p>
            <a:pPr algn="just"/>
            <a:endParaRPr lang="en-US" dirty="0">
              <a:solidFill>
                <a:schemeClr val="bg1"/>
              </a:solidFill>
            </a:endParaRPr>
          </a:p>
          <a:p>
            <a:pPr algn="just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Segnaposto contenuto 2"/>
          <p:cNvSpPr txBox="1">
            <a:spLocks/>
          </p:cNvSpPr>
          <p:nvPr/>
        </p:nvSpPr>
        <p:spPr>
          <a:xfrm>
            <a:off x="6377142" y="4229099"/>
            <a:ext cx="4140945" cy="18621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endParaRPr lang="en-US" dirty="0"/>
          </a:p>
        </p:txBody>
      </p:sp>
      <p:sp>
        <p:nvSpPr>
          <p:cNvPr id="8" name="Segnaposto contenuto 12"/>
          <p:cNvSpPr txBox="1">
            <a:spLocks/>
          </p:cNvSpPr>
          <p:nvPr/>
        </p:nvSpPr>
        <p:spPr>
          <a:xfrm>
            <a:off x="5852581" y="4688465"/>
            <a:ext cx="5190065" cy="14859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400"/>
              </a:spcBef>
              <a:spcAft>
                <a:spcPts val="600"/>
              </a:spcAft>
              <a:buNone/>
            </a:pPr>
            <a:r>
              <a:rPr lang="en-US" dirty="0">
                <a:solidFill>
                  <a:srgbClr val="003F77"/>
                </a:solidFill>
              </a:rPr>
              <a:t>For example: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en-US" i="1" dirty="0">
                <a:solidFill>
                  <a:srgbClr val="003F77"/>
                </a:solidFill>
              </a:rPr>
              <a:t>Member Firm of CH International</a:t>
            </a:r>
          </a:p>
          <a:p>
            <a:pPr marL="457200" lvl="1" indent="0">
              <a:buFont typeface="Wingdings 3" charset="2"/>
              <a:buNone/>
            </a:pPr>
            <a:endParaRPr lang="en-US" dirty="0">
              <a:solidFill>
                <a:srgbClr val="003F77"/>
              </a:solidFill>
            </a:endParaRPr>
          </a:p>
        </p:txBody>
      </p:sp>
      <p:sp>
        <p:nvSpPr>
          <p:cNvPr id="3" name="Freccia giù 2"/>
          <p:cNvSpPr/>
          <p:nvPr/>
        </p:nvSpPr>
        <p:spPr>
          <a:xfrm>
            <a:off x="8205297" y="4140349"/>
            <a:ext cx="484632" cy="6619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667321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  <p:bldP spid="8" grpId="0"/>
      <p:bldP spid="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la riunioni ione">
  <a:themeElements>
    <a:clrScheme name="Sala riunioni ione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Sala riunioni ione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ala riunioni ione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493</TotalTime>
  <Words>1063</Words>
  <Application>Microsoft Office PowerPoint</Application>
  <PresentationFormat>Widescreen</PresentationFormat>
  <Paragraphs>140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Century Gothic</vt:lpstr>
      <vt:lpstr>Chalkduster</vt:lpstr>
      <vt:lpstr>LucidaGrande</vt:lpstr>
      <vt:lpstr>Wingdings 3</vt:lpstr>
      <vt:lpstr>Sala riunioni ione</vt:lpstr>
      <vt:lpstr>CH International Welcome to the Yearly Conference St Petersburg - Sept. 2016 </vt:lpstr>
      <vt:lpstr>Be independent, BUT don’t go into the market alone</vt:lpstr>
      <vt:lpstr>PowerPoint Presentation</vt:lpstr>
      <vt:lpstr>How could the “Golden Circle approach” work for CHI?</vt:lpstr>
      <vt:lpstr>If you don’t mind me asking:  For you, which is the “WHY did we join CHI?”</vt:lpstr>
      <vt:lpstr>HOW: The way we can act (1/2)</vt:lpstr>
      <vt:lpstr>HOW: The way we can act (2/2)</vt:lpstr>
      <vt:lpstr>WHAT would we achieve?</vt:lpstr>
      <vt:lpstr>The brand CHI</vt:lpstr>
      <vt:lpstr>The Italy case on the re-branding</vt:lpstr>
      <vt:lpstr>Relationship: the Key of success</vt:lpstr>
      <vt:lpstr>Put Your and CHI’s Experience beyond Your Name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 independent, BUT don’t go alone</dc:title>
  <dc:creator>alberto carlo magri</dc:creator>
  <cp:lastModifiedBy>Graham Speck</cp:lastModifiedBy>
  <cp:revision>90</cp:revision>
  <cp:lastPrinted>2016-08-23T13:54:38Z</cp:lastPrinted>
  <dcterms:created xsi:type="dcterms:W3CDTF">2016-08-22T12:34:13Z</dcterms:created>
  <dcterms:modified xsi:type="dcterms:W3CDTF">2016-09-20T12:13:37Z</dcterms:modified>
</cp:coreProperties>
</file>